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EB Garamond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ontserrat Black" panose="020B0604020202020204" charset="0"/>
      <p:bold r:id="rId36"/>
      <p:boldItalic r:id="rId37"/>
    </p:embeddedFont>
    <p:embeddedFont>
      <p:font typeface="Montserrat ExtraBold" panose="020B0604020202020204" charset="0"/>
      <p:bold r:id="rId38"/>
      <p:boldItalic r:id="rId39"/>
    </p:embeddedFont>
    <p:embeddedFont>
      <p:font typeface="Montserrat Light" panose="020B0604020202020204" charset="0"/>
      <p:regular r:id="rId40"/>
      <p:bold r:id="rId41"/>
      <p:italic r:id="rId42"/>
      <p:boldItalic r:id="rId43"/>
    </p:embeddedFont>
    <p:embeddedFont>
      <p:font typeface="Oswald" panose="020B0604020202020204" charset="0"/>
      <p:regular r:id="rId44"/>
      <p:bold r:id="rId45"/>
    </p:embeddedFont>
    <p:embeddedFont>
      <p:font typeface="Squada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a434ff3a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a434ff3a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a434ff3a7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a434ff3a7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a434ff3a7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a434ff3a7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a434ff3a7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a434ff3a7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e2012e88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be2012e88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be2012e88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be2012e88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e0cd7ec1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e0cd7ec1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ba434ff3a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ba434ff3a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e12a2ea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e12a2eaa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e12a2eaa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be12a2eaa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e2012e88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e2012e88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e2012e8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e2012e8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be12a2ea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be12a2ea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a434ff3a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a434ff3a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16612d3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16612d3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e0cd7ec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be0cd7ec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2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618169" y="-31835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6_2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 rot="5400000">
            <a:off x="3902197" y="260906"/>
            <a:ext cx="5602683" cy="6035175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 rot="466977">
            <a:off x="4431599" y="-984378"/>
            <a:ext cx="5995900" cy="6457590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2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1">
  <p:cSld name="TITLE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26835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1 1">
  <p:cSld name="TITLE_1_1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" name="Google Shape;28;p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7898D">
              <a:alpha val="64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5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 1">
  <p:cSld name="CUSTOM_7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26835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3356560" y="-23637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E1DED9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 idx="2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3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ctrTitle" idx="4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5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 idx="6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m/rooms/43499407?source_impression_id=p3_1613193350_rEvbR1DVaJi3AswX&amp;guests=1&amp;adults=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m/rooms/13544758?source_impression_id=p3_1613193822_kauTtz%2BmnQW5VTaV&amp;guests=1&amp;adults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m/rooms/14803695?source_impression_id=p3_1613193955_M%2FQJYyN1o2TxZCXO&amp;guests=1&amp;adults=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83"/>
            <a:ext cx="3629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Katherine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Rebecca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Divya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 flipH="1">
            <a:off x="800250" y="2062725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LOS ANGELES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REAL ESTATE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/>
          <p:nvPr/>
        </p:nvSpPr>
        <p:spPr>
          <a:xfrm>
            <a:off x="5459785" y="11541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7549238" y="1582862"/>
            <a:ext cx="1933583" cy="1150365"/>
          </a:xfrm>
          <a:custGeom>
            <a:avLst/>
            <a:gdLst/>
            <a:ahLst/>
            <a:cxnLst/>
            <a:rect l="l" t="t" r="r" b="b"/>
            <a:pathLst>
              <a:path w="64978" h="38658" extrusionOk="0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105800" y="1878775"/>
            <a:ext cx="5253835" cy="2215912"/>
          </a:xfrm>
          <a:custGeom>
            <a:avLst/>
            <a:gdLst/>
            <a:ahLst/>
            <a:cxnLst/>
            <a:rect l="l" t="t" r="r" b="b"/>
            <a:pathLst>
              <a:path w="176555" h="70244" extrusionOk="0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323230" y="1878175"/>
            <a:ext cx="687696" cy="405505"/>
          </a:xfrm>
          <a:custGeom>
            <a:avLst/>
            <a:gdLst/>
            <a:ahLst/>
            <a:cxnLst/>
            <a:rect l="l" t="t" r="r" b="b"/>
            <a:pathLst>
              <a:path w="23110" h="13627" extrusionOk="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457613" y="1877074"/>
            <a:ext cx="701087" cy="421961"/>
          </a:xfrm>
          <a:custGeom>
            <a:avLst/>
            <a:gdLst/>
            <a:ahLst/>
            <a:cxnLst/>
            <a:rect l="l" t="t" r="r" b="b"/>
            <a:pathLst>
              <a:path w="23560" h="14180" extrusionOk="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600418" y="3969026"/>
            <a:ext cx="6231905" cy="731707"/>
          </a:xfrm>
          <a:custGeom>
            <a:avLst/>
            <a:gdLst/>
            <a:ahLst/>
            <a:cxnLst/>
            <a:rect l="l" t="t" r="r" b="b"/>
            <a:pathLst>
              <a:path w="209423" h="24589" extrusionOk="0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762956" y="3001580"/>
            <a:ext cx="958013" cy="1241572"/>
          </a:xfrm>
          <a:custGeom>
            <a:avLst/>
            <a:gdLst/>
            <a:ahLst/>
            <a:cxnLst/>
            <a:rect l="l" t="t" r="r" b="b"/>
            <a:pathLst>
              <a:path w="32194" h="41723" extrusionOk="0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8058418" y="3481539"/>
            <a:ext cx="384705" cy="1168904"/>
          </a:xfrm>
          <a:custGeom>
            <a:avLst/>
            <a:gdLst/>
            <a:ahLst/>
            <a:cxnLst/>
            <a:rect l="l" t="t" r="r" b="b"/>
            <a:pathLst>
              <a:path w="12928" h="39281" extrusionOk="0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8340014" y="2352718"/>
            <a:ext cx="1157894" cy="1500730"/>
          </a:xfrm>
          <a:custGeom>
            <a:avLst/>
            <a:gdLst/>
            <a:ahLst/>
            <a:cxnLst/>
            <a:rect l="l" t="t" r="r" b="b"/>
            <a:pathLst>
              <a:path w="38911" h="50432" extrusionOk="0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8685290" y="2926800"/>
            <a:ext cx="455587" cy="1724893"/>
          </a:xfrm>
          <a:custGeom>
            <a:avLst/>
            <a:gdLst/>
            <a:ahLst/>
            <a:cxnLst/>
            <a:rect l="l" t="t" r="r" b="b"/>
            <a:pathLst>
              <a:path w="15310" h="57965" extrusionOk="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9008843" y="3349386"/>
            <a:ext cx="755602" cy="979230"/>
          </a:xfrm>
          <a:custGeom>
            <a:avLst/>
            <a:gdLst/>
            <a:ahLst/>
            <a:cxnLst/>
            <a:rect l="l" t="t" r="r" b="b"/>
            <a:pathLst>
              <a:path w="25392" h="32907" extrusionOk="0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9243927" y="3724807"/>
            <a:ext cx="308466" cy="924387"/>
          </a:xfrm>
          <a:custGeom>
            <a:avLst/>
            <a:gdLst/>
            <a:ahLst/>
            <a:cxnLst/>
            <a:rect l="l" t="t" r="r" b="b"/>
            <a:pathLst>
              <a:path w="10366" h="31064" extrusionOk="0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4232764" y="3146589"/>
            <a:ext cx="859962" cy="1112901"/>
          </a:xfrm>
          <a:custGeom>
            <a:avLst/>
            <a:gdLst/>
            <a:ahLst/>
            <a:cxnLst/>
            <a:rect l="l" t="t" r="r" b="b"/>
            <a:pathLst>
              <a:path w="28899" h="37399" extrusionOk="0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473443" y="3572359"/>
            <a:ext cx="352745" cy="1054517"/>
          </a:xfrm>
          <a:custGeom>
            <a:avLst/>
            <a:gdLst/>
            <a:ahLst/>
            <a:cxnLst/>
            <a:rect l="l" t="t" r="r" b="b"/>
            <a:pathLst>
              <a:path w="11854" h="35437" extrusionOk="0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4838746" y="2563044"/>
            <a:ext cx="1038447" cy="1346943"/>
          </a:xfrm>
          <a:custGeom>
            <a:avLst/>
            <a:gdLst/>
            <a:ahLst/>
            <a:cxnLst/>
            <a:rect l="l" t="t" r="r" b="b"/>
            <a:pathLst>
              <a:path w="34897" h="45264" extrusionOk="0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148522" y="3078920"/>
            <a:ext cx="409344" cy="1546378"/>
          </a:xfrm>
          <a:custGeom>
            <a:avLst/>
            <a:gdLst/>
            <a:ahLst/>
            <a:cxnLst/>
            <a:rect l="l" t="t" r="r" b="b"/>
            <a:pathLst>
              <a:path w="13756" h="51966" extrusionOk="0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5360484" y="2865202"/>
            <a:ext cx="1982593" cy="667610"/>
          </a:xfrm>
          <a:custGeom>
            <a:avLst/>
            <a:gdLst/>
            <a:ahLst/>
            <a:cxnLst/>
            <a:rect l="l" t="t" r="r" b="b"/>
            <a:pathLst>
              <a:path w="66625" h="22435" extrusionOk="0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6694364" y="2862672"/>
            <a:ext cx="1361554" cy="784527"/>
          </a:xfrm>
          <a:custGeom>
            <a:avLst/>
            <a:gdLst/>
            <a:ahLst/>
            <a:cxnLst/>
            <a:rect l="l" t="t" r="r" b="b"/>
            <a:pathLst>
              <a:path w="45755" h="26364" extrusionOk="0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5345397" y="3532782"/>
            <a:ext cx="1463385" cy="114418"/>
          </a:xfrm>
          <a:custGeom>
            <a:avLst/>
            <a:gdLst/>
            <a:ahLst/>
            <a:cxnLst/>
            <a:rect l="l" t="t" r="r" b="b"/>
            <a:pathLst>
              <a:path w="49177" h="3845" extrusionOk="0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6801224" y="3078920"/>
            <a:ext cx="1142807" cy="1469693"/>
          </a:xfrm>
          <a:custGeom>
            <a:avLst/>
            <a:gdLst/>
            <a:ahLst/>
            <a:cxnLst/>
            <a:rect l="l" t="t" r="r" b="b"/>
            <a:pathLst>
              <a:path w="38404" h="49389" extrusionOk="0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45696" y="3824435"/>
            <a:ext cx="261509" cy="163458"/>
          </a:xfrm>
          <a:custGeom>
            <a:avLst/>
            <a:gdLst/>
            <a:ahLst/>
            <a:cxnLst/>
            <a:rect l="l" t="t" r="r" b="b"/>
            <a:pathLst>
              <a:path w="8788" h="5493" extrusionOk="0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45696" y="4053240"/>
            <a:ext cx="261509" cy="174796"/>
          </a:xfrm>
          <a:custGeom>
            <a:avLst/>
            <a:gdLst/>
            <a:ahLst/>
            <a:cxnLst/>
            <a:rect l="l" t="t" r="r" b="b"/>
            <a:pathLst>
              <a:path w="8788" h="5874" extrusionOk="0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472553" y="3824435"/>
            <a:ext cx="241423" cy="163458"/>
          </a:xfrm>
          <a:custGeom>
            <a:avLst/>
            <a:gdLst/>
            <a:ahLst/>
            <a:cxnLst/>
            <a:rect l="l" t="t" r="r" b="b"/>
            <a:pathLst>
              <a:path w="8113" h="5493" extrusionOk="0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472553" y="4053240"/>
            <a:ext cx="241423" cy="173546"/>
          </a:xfrm>
          <a:custGeom>
            <a:avLst/>
            <a:gdLst/>
            <a:ahLst/>
            <a:cxnLst/>
            <a:rect l="l" t="t" r="r" b="b"/>
            <a:pathLst>
              <a:path w="8113" h="5832" extrusionOk="0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5452257" y="3639641"/>
            <a:ext cx="1348997" cy="908973"/>
          </a:xfrm>
          <a:custGeom>
            <a:avLst/>
            <a:gdLst/>
            <a:ahLst/>
            <a:cxnLst/>
            <a:rect l="l" t="t" r="r" b="b"/>
            <a:pathLst>
              <a:path w="45333" h="30546" extrusionOk="0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5978994" y="3972776"/>
            <a:ext cx="270347" cy="568309"/>
          </a:xfrm>
          <a:custGeom>
            <a:avLst/>
            <a:gdLst/>
            <a:ahLst/>
            <a:cxnLst/>
            <a:rect l="l" t="t" r="r" b="b"/>
            <a:pathLst>
              <a:path w="9085" h="19098" extrusionOk="0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519599" y="3976555"/>
            <a:ext cx="114447" cy="94331"/>
          </a:xfrm>
          <a:custGeom>
            <a:avLst/>
            <a:gdLst/>
            <a:ahLst/>
            <a:cxnLst/>
            <a:rect l="l" t="t" r="r" b="b"/>
            <a:pathLst>
              <a:path w="3846" h="3170" extrusionOk="0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6378786" y="3976555"/>
            <a:ext cx="115697" cy="93081"/>
          </a:xfrm>
          <a:custGeom>
            <a:avLst/>
            <a:gdLst/>
            <a:ahLst/>
            <a:cxnLst/>
            <a:rect l="l" t="t" r="r" b="b"/>
            <a:pathLst>
              <a:path w="3888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6378786" y="4094752"/>
            <a:ext cx="115697" cy="94302"/>
          </a:xfrm>
          <a:custGeom>
            <a:avLst/>
            <a:gdLst/>
            <a:ahLst/>
            <a:cxnLst/>
            <a:rect l="l" t="t" r="r" b="b"/>
            <a:pathLst>
              <a:path w="3888" h="3169" extrusionOk="0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6519599" y="4096002"/>
            <a:ext cx="114447" cy="93052"/>
          </a:xfrm>
          <a:custGeom>
            <a:avLst/>
            <a:gdLst/>
            <a:ahLst/>
            <a:cxnLst/>
            <a:rect l="l" t="t" r="r" b="b"/>
            <a:pathLst>
              <a:path w="3846" h="3127" extrusionOk="0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5732602" y="3976555"/>
            <a:ext cx="115697" cy="94331"/>
          </a:xfrm>
          <a:custGeom>
            <a:avLst/>
            <a:gdLst/>
            <a:ahLst/>
            <a:cxnLst/>
            <a:rect l="l" t="t" r="r" b="b"/>
            <a:pathLst>
              <a:path w="3888" h="3170" extrusionOk="0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5732602" y="4096002"/>
            <a:ext cx="114418" cy="93052"/>
          </a:xfrm>
          <a:custGeom>
            <a:avLst/>
            <a:gdLst/>
            <a:ahLst/>
            <a:cxnLst/>
            <a:rect l="l" t="t" r="r" b="b"/>
            <a:pathLst>
              <a:path w="3845" h="3127" extrusionOk="0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5591790" y="3976555"/>
            <a:ext cx="114447" cy="93081"/>
          </a:xfrm>
          <a:custGeom>
            <a:avLst/>
            <a:gdLst/>
            <a:ahLst/>
            <a:cxnLst/>
            <a:rect l="l" t="t" r="r" b="b"/>
            <a:pathLst>
              <a:path w="3846" h="3128" extrusionOk="0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5591790" y="4094752"/>
            <a:ext cx="114447" cy="94302"/>
          </a:xfrm>
          <a:custGeom>
            <a:avLst/>
            <a:gdLst/>
            <a:ahLst/>
            <a:cxnLst/>
            <a:rect l="l" t="t" r="r" b="b"/>
            <a:pathLst>
              <a:path w="3846" h="3169" extrusionOk="0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4281800" y="4546074"/>
            <a:ext cx="4972210" cy="667574"/>
          </a:xfrm>
          <a:custGeom>
            <a:avLst/>
            <a:gdLst/>
            <a:ahLst/>
            <a:cxnLst/>
            <a:rect l="l" t="t" r="r" b="b"/>
            <a:pathLst>
              <a:path w="167091" h="20111" extrusionOk="0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4945605" y="4939567"/>
            <a:ext cx="3542779" cy="426217"/>
          </a:xfrm>
          <a:custGeom>
            <a:avLst/>
            <a:gdLst/>
            <a:ahLst/>
            <a:cxnLst/>
            <a:rect l="l" t="t" r="r" b="b"/>
            <a:pathLst>
              <a:path w="119055" h="14323" extrusionOk="0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706387" y="4205539"/>
            <a:ext cx="668859" cy="867342"/>
          </a:xfrm>
          <a:custGeom>
            <a:avLst/>
            <a:gdLst/>
            <a:ahLst/>
            <a:cxnLst/>
            <a:rect l="l" t="t" r="r" b="b"/>
            <a:pathLst>
              <a:path w="22477" h="29147" extrusionOk="0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896091" y="4537276"/>
            <a:ext cx="272966" cy="820027"/>
          </a:xfrm>
          <a:custGeom>
            <a:avLst/>
            <a:gdLst/>
            <a:ahLst/>
            <a:cxnLst/>
            <a:rect l="l" t="t" r="r" b="b"/>
            <a:pathLst>
              <a:path w="9173" h="27557" extrusionOk="0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90258" y="4556886"/>
            <a:ext cx="465199" cy="602738"/>
          </a:xfrm>
          <a:custGeom>
            <a:avLst/>
            <a:gdLst/>
            <a:ahLst/>
            <a:cxnLst/>
            <a:rect l="l" t="t" r="r" b="b"/>
            <a:pathLst>
              <a:path w="15633" h="20255" extrusionOk="0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433570" y="4788697"/>
            <a:ext cx="190627" cy="569559"/>
          </a:xfrm>
          <a:custGeom>
            <a:avLst/>
            <a:gdLst/>
            <a:ahLst/>
            <a:cxnLst/>
            <a:rect l="l" t="t" r="r" b="b"/>
            <a:pathLst>
              <a:path w="6406" h="19140" extrusionOk="0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"/>
          <p:cNvSpPr txBox="1"/>
          <p:nvPr/>
        </p:nvSpPr>
        <p:spPr>
          <a:xfrm>
            <a:off x="1661250" y="646800"/>
            <a:ext cx="6291600" cy="433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2" name="Google Shape;662;p24"/>
          <p:cNvSpPr txBox="1">
            <a:spLocks noGrp="1"/>
          </p:cNvSpPr>
          <p:nvPr>
            <p:ph type="ctrTitle" idx="4294967295"/>
          </p:nvPr>
        </p:nvSpPr>
        <p:spPr>
          <a:xfrm>
            <a:off x="79800" y="87750"/>
            <a:ext cx="8984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Highest Rental Price</a:t>
            </a:r>
            <a:r>
              <a:rPr lang="en"/>
              <a:t> - Pacific Palisades  </a:t>
            </a:r>
            <a:endParaRPr sz="2500">
              <a:solidFill>
                <a:srgbClr val="434343"/>
              </a:solidFill>
            </a:endParaRPr>
          </a:p>
        </p:txBody>
      </p:sp>
      <p:pic>
        <p:nvPicPr>
          <p:cNvPr id="663" name="Google Shape;6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75" y="737275"/>
            <a:ext cx="6012950" cy="41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24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5"/>
          <p:cNvSpPr txBox="1"/>
          <p:nvPr/>
        </p:nvSpPr>
        <p:spPr>
          <a:xfrm>
            <a:off x="-87000" y="981425"/>
            <a:ext cx="9318000" cy="365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0" name="Google Shape;670;p25"/>
          <p:cNvSpPr txBox="1">
            <a:spLocks noGrp="1"/>
          </p:cNvSpPr>
          <p:nvPr>
            <p:ph type="ctrTitle"/>
          </p:nvPr>
        </p:nvSpPr>
        <p:spPr>
          <a:xfrm flipH="1">
            <a:off x="273025" y="200275"/>
            <a:ext cx="6738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Property Price</a:t>
            </a:r>
            <a:r>
              <a:rPr lang="en" sz="3100"/>
              <a:t> Distributions</a:t>
            </a:r>
            <a:endParaRPr sz="3100"/>
          </a:p>
        </p:txBody>
      </p:sp>
      <p:sp>
        <p:nvSpPr>
          <p:cNvPr id="671" name="Google Shape;671;p25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72" name="Google Shape;6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170650"/>
            <a:ext cx="4089550" cy="3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625" y="1170650"/>
            <a:ext cx="4089550" cy="327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6"/>
          <p:cNvSpPr txBox="1"/>
          <p:nvPr/>
        </p:nvSpPr>
        <p:spPr>
          <a:xfrm>
            <a:off x="2129700" y="842063"/>
            <a:ext cx="4884600" cy="408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9" name="Google Shape;679;p26"/>
          <p:cNvSpPr txBox="1">
            <a:spLocks noGrp="1"/>
          </p:cNvSpPr>
          <p:nvPr>
            <p:ph type="ctrTitle" idx="4294967295"/>
          </p:nvPr>
        </p:nvSpPr>
        <p:spPr>
          <a:xfrm flipH="1">
            <a:off x="275400" y="199025"/>
            <a:ext cx="6738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Rental Options</a:t>
            </a:r>
            <a:r>
              <a:rPr lang="en"/>
              <a:t> Boxplots</a:t>
            </a:r>
            <a:endParaRPr/>
          </a:p>
        </p:txBody>
      </p:sp>
      <p:pic>
        <p:nvPicPr>
          <p:cNvPr id="680" name="Google Shape;6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613" y="971388"/>
            <a:ext cx="4554771" cy="38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6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/>
          <p:nvPr/>
        </p:nvSpPr>
        <p:spPr>
          <a:xfrm>
            <a:off x="2211900" y="939275"/>
            <a:ext cx="4720200" cy="3934200"/>
          </a:xfrm>
          <a:prstGeom prst="rect">
            <a:avLst/>
          </a:prstGeom>
          <a:solidFill>
            <a:srgbClr val="F26835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7" name="Google Shape;687;p27"/>
          <p:cNvSpPr txBox="1">
            <a:spLocks noGrp="1"/>
          </p:cNvSpPr>
          <p:nvPr>
            <p:ph type="ctrTitle"/>
          </p:nvPr>
        </p:nvSpPr>
        <p:spPr>
          <a:xfrm flipH="1">
            <a:off x="272550" y="181225"/>
            <a:ext cx="8598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Airbnb Outliers </a:t>
            </a:r>
            <a:r>
              <a:rPr lang="en" sz="3100"/>
              <a:t>by Neighborhood</a:t>
            </a:r>
            <a:endParaRPr sz="3100"/>
          </a:p>
        </p:txBody>
      </p:sp>
      <p:pic>
        <p:nvPicPr>
          <p:cNvPr id="688" name="Google Shape;6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276" y="1077073"/>
            <a:ext cx="4423322" cy="365872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7"/>
          <p:cNvSpPr txBox="1"/>
          <p:nvPr/>
        </p:nvSpPr>
        <p:spPr>
          <a:xfrm>
            <a:off x="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8"/>
          <p:cNvSpPr txBox="1"/>
          <p:nvPr/>
        </p:nvSpPr>
        <p:spPr>
          <a:xfrm>
            <a:off x="1054500" y="901513"/>
            <a:ext cx="7035000" cy="39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5" name="Google Shape;695;p28"/>
          <p:cNvSpPr txBox="1">
            <a:spLocks noGrp="1"/>
          </p:cNvSpPr>
          <p:nvPr>
            <p:ph type="ctrTitle" idx="4294967295"/>
          </p:nvPr>
        </p:nvSpPr>
        <p:spPr>
          <a:xfrm flipH="1">
            <a:off x="272550" y="181225"/>
            <a:ext cx="8598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Airbnb Heat Map</a:t>
            </a:r>
            <a:r>
              <a:rPr lang="en" sz="3100"/>
              <a:t> by Price</a:t>
            </a:r>
            <a:endParaRPr sz="3100"/>
          </a:p>
        </p:txBody>
      </p:sp>
      <p:pic>
        <p:nvPicPr>
          <p:cNvPr id="696" name="Google Shape;696;p28"/>
          <p:cNvPicPr preferRelativeResize="0"/>
          <p:nvPr/>
        </p:nvPicPr>
        <p:blipFill rotWithShape="1">
          <a:blip r:embed="rId3">
            <a:alphaModFix/>
          </a:blip>
          <a:srcRect l="7114" t="11825" r="3512" b="9440"/>
          <a:stretch/>
        </p:blipFill>
        <p:spPr>
          <a:xfrm>
            <a:off x="1227325" y="1044150"/>
            <a:ext cx="6689347" cy="36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8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/>
          <p:nvPr/>
        </p:nvSpPr>
        <p:spPr>
          <a:xfrm>
            <a:off x="1054500" y="901513"/>
            <a:ext cx="7035000" cy="396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03" name="Google Shape;703;p29"/>
          <p:cNvSpPr txBox="1">
            <a:spLocks noGrp="1"/>
          </p:cNvSpPr>
          <p:nvPr>
            <p:ph type="ctrTitle" idx="4294967295"/>
          </p:nvPr>
        </p:nvSpPr>
        <p:spPr>
          <a:xfrm flipH="1">
            <a:off x="272550" y="181225"/>
            <a:ext cx="8598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 Property Heat Map</a:t>
            </a:r>
            <a:r>
              <a:rPr lang="en" sz="3100"/>
              <a:t> by Price</a:t>
            </a:r>
            <a:endParaRPr sz="3100"/>
          </a:p>
        </p:txBody>
      </p:sp>
      <p:pic>
        <p:nvPicPr>
          <p:cNvPr id="704" name="Google Shape;704;p29"/>
          <p:cNvPicPr preferRelativeResize="0"/>
          <p:nvPr/>
        </p:nvPicPr>
        <p:blipFill rotWithShape="1">
          <a:blip r:embed="rId3">
            <a:alphaModFix/>
          </a:blip>
          <a:srcRect l="8991" t="9061" r="4556" b="16239"/>
          <a:stretch/>
        </p:blipFill>
        <p:spPr>
          <a:xfrm>
            <a:off x="1216800" y="1074037"/>
            <a:ext cx="6710400" cy="3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9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"/>
          <p:cNvSpPr txBox="1"/>
          <p:nvPr/>
        </p:nvSpPr>
        <p:spPr>
          <a:xfrm>
            <a:off x="673175" y="1093925"/>
            <a:ext cx="3187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Highest Population: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Hollywood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Lowest Population: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Pacific Palisades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Key Observation: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Properties in highly populated neighborhoods of LA tend to be listed at lower prices for traditional rentals as well as for Airbnb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1" name="Google Shape;711;p30"/>
          <p:cNvSpPr txBox="1">
            <a:spLocks noGrp="1"/>
          </p:cNvSpPr>
          <p:nvPr>
            <p:ph type="ctrTitle"/>
          </p:nvPr>
        </p:nvSpPr>
        <p:spPr>
          <a:xfrm flipH="1">
            <a:off x="272550" y="181225"/>
            <a:ext cx="8598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Neighborhood</a:t>
            </a:r>
            <a:r>
              <a:rPr lang="en" sz="3100"/>
              <a:t> Populations</a:t>
            </a:r>
            <a:endParaRPr sz="3100"/>
          </a:p>
        </p:txBody>
      </p:sp>
      <p:sp>
        <p:nvSpPr>
          <p:cNvPr id="712" name="Google Shape;712;p30"/>
          <p:cNvSpPr txBox="1"/>
          <p:nvPr/>
        </p:nvSpPr>
        <p:spPr>
          <a:xfrm>
            <a:off x="3937825" y="977825"/>
            <a:ext cx="5010600" cy="38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13" name="Google Shape;7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50" y="1093925"/>
            <a:ext cx="4706151" cy="35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30"/>
          <p:cNvSpPr txBox="1"/>
          <p:nvPr/>
        </p:nvSpPr>
        <p:spPr>
          <a:xfrm>
            <a:off x="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B Garamond"/>
                <a:ea typeface="EB Garamond"/>
                <a:cs typeface="EB Garamond"/>
                <a:sym typeface="EB Garamond"/>
              </a:rPr>
              <a:t>Divya</a:t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1"/>
          <p:cNvSpPr txBox="1"/>
          <p:nvPr/>
        </p:nvSpPr>
        <p:spPr>
          <a:xfrm>
            <a:off x="1436088" y="1293213"/>
            <a:ext cx="6271800" cy="357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0" name="Google Shape;720;p31"/>
          <p:cNvSpPr txBox="1">
            <a:spLocks noGrp="1"/>
          </p:cNvSpPr>
          <p:nvPr>
            <p:ph type="ctrTitle" idx="4294967295"/>
          </p:nvPr>
        </p:nvSpPr>
        <p:spPr>
          <a:xfrm>
            <a:off x="244825" y="141600"/>
            <a:ext cx="7791600" cy="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Most Expensive</a:t>
            </a:r>
            <a:r>
              <a:rPr lang="en"/>
              <a:t> Airbnbs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1" name="Google Shape;721;p31"/>
          <p:cNvSpPr txBox="1">
            <a:spLocks noGrp="1"/>
          </p:cNvSpPr>
          <p:nvPr>
            <p:ph type="subTitle" idx="1"/>
          </p:nvPr>
        </p:nvSpPr>
        <p:spPr>
          <a:xfrm flipH="1">
            <a:off x="656700" y="767830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Pacific Palisades - $24,948/month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550" y="1438337"/>
            <a:ext cx="5926925" cy="32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1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2"/>
          <p:cNvSpPr txBox="1"/>
          <p:nvPr/>
        </p:nvSpPr>
        <p:spPr>
          <a:xfrm>
            <a:off x="1193850" y="1266375"/>
            <a:ext cx="6756300" cy="3537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9" name="Google Shape;729;p32"/>
          <p:cNvSpPr txBox="1">
            <a:spLocks noGrp="1"/>
          </p:cNvSpPr>
          <p:nvPr>
            <p:ph type="subTitle" idx="1"/>
          </p:nvPr>
        </p:nvSpPr>
        <p:spPr>
          <a:xfrm flipH="1">
            <a:off x="610250" y="786575"/>
            <a:ext cx="7502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Venice</a:t>
            </a:r>
            <a:r>
              <a:rPr lang="en" u="sng">
                <a:solidFill>
                  <a:schemeClr val="hlink"/>
                </a:solidFill>
                <a:hlinkClick r:id="rId3"/>
              </a:rPr>
              <a:t> - $8,694/month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375" y="1423900"/>
            <a:ext cx="6437250" cy="3222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32"/>
          <p:cNvSpPr txBox="1">
            <a:spLocks noGrp="1"/>
          </p:cNvSpPr>
          <p:nvPr>
            <p:ph type="ctrTitle" idx="4294967295"/>
          </p:nvPr>
        </p:nvSpPr>
        <p:spPr>
          <a:xfrm>
            <a:off x="244825" y="141600"/>
            <a:ext cx="7791600" cy="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Most Expensive</a:t>
            </a:r>
            <a:r>
              <a:rPr lang="en"/>
              <a:t> Airbnbs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3"/>
          <p:cNvSpPr txBox="1"/>
          <p:nvPr/>
        </p:nvSpPr>
        <p:spPr>
          <a:xfrm>
            <a:off x="1188750" y="1415850"/>
            <a:ext cx="6623400" cy="340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7" name="Google Shape;737;p33"/>
          <p:cNvSpPr txBox="1">
            <a:spLocks noGrp="1"/>
          </p:cNvSpPr>
          <p:nvPr>
            <p:ph type="subTitle" idx="1"/>
          </p:nvPr>
        </p:nvSpPr>
        <p:spPr>
          <a:xfrm flipH="1">
            <a:off x="437675" y="81381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Studio City</a:t>
            </a:r>
            <a:r>
              <a:rPr lang="en" u="sng">
                <a:solidFill>
                  <a:schemeClr val="hlink"/>
                </a:solidFill>
                <a:hlinkClick r:id="rId3"/>
              </a:rPr>
              <a:t> - $19,260/month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412" y="1579962"/>
            <a:ext cx="6266074" cy="30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3"/>
          <p:cNvSpPr txBox="1">
            <a:spLocks noGrp="1"/>
          </p:cNvSpPr>
          <p:nvPr>
            <p:ph type="ctrTitle" idx="4294967295"/>
          </p:nvPr>
        </p:nvSpPr>
        <p:spPr>
          <a:xfrm>
            <a:off x="244825" y="141600"/>
            <a:ext cx="7791600" cy="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Most Expensive</a:t>
            </a:r>
            <a:r>
              <a:rPr lang="en"/>
              <a:t> Airbnbs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40" name="Google Shape;740;p33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2227749" y="4583328"/>
            <a:ext cx="854242" cy="608617"/>
          </a:xfrm>
          <a:custGeom>
            <a:avLst/>
            <a:gdLst/>
            <a:ahLst/>
            <a:cxnLst/>
            <a:rect l="l" t="t" r="r" b="b"/>
            <a:pathLst>
              <a:path w="40016" h="28510" extrusionOk="0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782423" y="4808729"/>
            <a:ext cx="577374" cy="411357"/>
          </a:xfrm>
          <a:custGeom>
            <a:avLst/>
            <a:gdLst/>
            <a:ahLst/>
            <a:cxnLst/>
            <a:rect l="l" t="t" r="r" b="b"/>
            <a:pathLst>
              <a:path w="40019" h="28512" extrusionOk="0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619377" y="4644539"/>
            <a:ext cx="778032" cy="554434"/>
          </a:xfrm>
          <a:custGeom>
            <a:avLst/>
            <a:gdLst/>
            <a:ahLst/>
            <a:cxnLst/>
            <a:rect l="l" t="t" r="r" b="b"/>
            <a:pathLst>
              <a:path w="53927" h="38429" extrusionOk="0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7050821" y="4820690"/>
            <a:ext cx="687424" cy="489827"/>
          </a:xfrm>
          <a:custGeom>
            <a:avLst/>
            <a:gdLst/>
            <a:ahLst/>
            <a:cxnLst/>
            <a:rect l="l" t="t" r="r" b="b"/>
            <a:pathLst>
              <a:path w="29042" h="20694" extrusionOk="0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6257830" y="4591630"/>
            <a:ext cx="926562" cy="660251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7004265" y="2769088"/>
            <a:ext cx="1645822" cy="2130963"/>
          </a:xfrm>
          <a:custGeom>
            <a:avLst/>
            <a:gdLst/>
            <a:ahLst/>
            <a:cxnLst/>
            <a:rect l="l" t="t" r="r" b="b"/>
            <a:pathLst>
              <a:path w="69532" h="90028" extrusionOk="0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7569118" y="3651835"/>
            <a:ext cx="529593" cy="1765995"/>
          </a:xfrm>
          <a:custGeom>
            <a:avLst/>
            <a:gdLst/>
            <a:ahLst/>
            <a:cxnLst/>
            <a:rect l="l" t="t" r="r" b="b"/>
            <a:pathLst>
              <a:path w="22374" h="74609" extrusionOk="0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24388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27670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3527790" y="4198961"/>
            <a:ext cx="751500" cy="1104411"/>
          </a:xfrm>
          <a:custGeom>
            <a:avLst/>
            <a:gdLst/>
            <a:ahLst/>
            <a:cxnLst/>
            <a:rect l="l" t="t" r="r" b="b"/>
            <a:pathLst>
              <a:path w="27968" h="41102" extrusionOk="0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BF85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4265210" y="4669454"/>
            <a:ext cx="1092964" cy="633917"/>
          </a:xfrm>
          <a:custGeom>
            <a:avLst/>
            <a:gdLst/>
            <a:ahLst/>
            <a:cxnLst/>
            <a:rect l="l" t="t" r="r" b="b"/>
            <a:pathLst>
              <a:path w="40676" h="23592" extrusionOk="0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4380187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3741272" y="4695545"/>
            <a:ext cx="259967" cy="454828"/>
          </a:xfrm>
          <a:custGeom>
            <a:avLst/>
            <a:gdLst/>
            <a:ahLst/>
            <a:cxnLst/>
            <a:rect l="l" t="t" r="r" b="b"/>
            <a:pathLst>
              <a:path w="9675" h="16927" extrusionOk="0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4686290" y="4882829"/>
            <a:ext cx="284204" cy="415356"/>
          </a:xfrm>
          <a:custGeom>
            <a:avLst/>
            <a:gdLst/>
            <a:ahLst/>
            <a:cxnLst/>
            <a:rect l="l" t="t" r="r" b="b"/>
            <a:pathLst>
              <a:path w="10577" h="15458" extrusionOk="0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5052609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3413297" y="4166717"/>
            <a:ext cx="2081780" cy="502765"/>
          </a:xfrm>
          <a:custGeom>
            <a:avLst/>
            <a:gdLst/>
            <a:ahLst/>
            <a:cxnLst/>
            <a:rect l="l" t="t" r="r" b="b"/>
            <a:pathLst>
              <a:path w="77476" h="18711" extrusionOk="0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5733451" y="3476738"/>
            <a:ext cx="1403087" cy="1442450"/>
          </a:xfrm>
          <a:custGeom>
            <a:avLst/>
            <a:gdLst/>
            <a:ahLst/>
            <a:cxnLst/>
            <a:rect l="l" t="t" r="r" b="b"/>
            <a:pathLst>
              <a:path w="59277" h="60940" extrusionOk="0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6240050" y="3921130"/>
            <a:ext cx="410248" cy="1367653"/>
          </a:xfrm>
          <a:custGeom>
            <a:avLst/>
            <a:gdLst/>
            <a:ahLst/>
            <a:cxnLst/>
            <a:rect l="l" t="t" r="r" b="b"/>
            <a:pathLst>
              <a:path w="17332" h="57780" extrusionOk="0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5209084" y="4820708"/>
            <a:ext cx="524368" cy="387385"/>
          </a:xfrm>
          <a:custGeom>
            <a:avLst/>
            <a:gdLst/>
            <a:ahLst/>
            <a:cxnLst/>
            <a:rect l="l" t="t" r="r" b="b"/>
            <a:pathLst>
              <a:path w="19515" h="14417" extrusionOk="0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058330" y="2330676"/>
            <a:ext cx="1339065" cy="2243750"/>
          </a:xfrm>
          <a:custGeom>
            <a:avLst/>
            <a:gdLst/>
            <a:ahLst/>
            <a:cxnLst/>
            <a:rect l="l" t="t" r="r" b="b"/>
            <a:pathLst>
              <a:path w="62727" h="105106" extrusionOk="0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1484864" y="3039133"/>
            <a:ext cx="475943" cy="2300727"/>
          </a:xfrm>
          <a:custGeom>
            <a:avLst/>
            <a:gdLst/>
            <a:ahLst/>
            <a:cxnLst/>
            <a:rect l="l" t="t" r="r" b="b"/>
            <a:pathLst>
              <a:path w="22295" h="107775" extrusionOk="0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-7" y="2864687"/>
            <a:ext cx="1851853" cy="1904112"/>
          </a:xfrm>
          <a:custGeom>
            <a:avLst/>
            <a:gdLst/>
            <a:ahLst/>
            <a:cxnLst/>
            <a:rect l="l" t="t" r="r" b="b"/>
            <a:pathLst>
              <a:path w="86748" h="89196" extrusionOk="0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668763" y="3518238"/>
            <a:ext cx="541266" cy="1804013"/>
          </a:xfrm>
          <a:custGeom>
            <a:avLst/>
            <a:gdLst/>
            <a:ahLst/>
            <a:cxnLst/>
            <a:rect l="l" t="t" r="r" b="b"/>
            <a:pathLst>
              <a:path w="25355" h="84507" extrusionOk="0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>
            <a:off x="2286775" y="1590250"/>
            <a:ext cx="47175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Regular or Airbnb properties have more earning potential?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ctrTitle"/>
          </p:nvPr>
        </p:nvSpPr>
        <p:spPr>
          <a:xfrm>
            <a:off x="2907825" y="321799"/>
            <a:ext cx="3092700" cy="540600"/>
          </a:xfrm>
          <a:prstGeom prst="rect">
            <a:avLst/>
          </a:prstGeom>
        </p:spPr>
        <p:txBody>
          <a:bodyPr spcFirstLastPara="1" wrap="square" lIns="91425" tIns="91425" rIns="8607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"/>
          <p:cNvSpPr/>
          <p:nvPr/>
        </p:nvSpPr>
        <p:spPr>
          <a:xfrm>
            <a:off x="2227749" y="4583328"/>
            <a:ext cx="854242" cy="608617"/>
          </a:xfrm>
          <a:custGeom>
            <a:avLst/>
            <a:gdLst/>
            <a:ahLst/>
            <a:cxnLst/>
            <a:rect l="l" t="t" r="r" b="b"/>
            <a:pathLst>
              <a:path w="40016" h="28510" extrusionOk="0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4"/>
          <p:cNvSpPr/>
          <p:nvPr/>
        </p:nvSpPr>
        <p:spPr>
          <a:xfrm>
            <a:off x="782423" y="4808729"/>
            <a:ext cx="577374" cy="411357"/>
          </a:xfrm>
          <a:custGeom>
            <a:avLst/>
            <a:gdLst/>
            <a:ahLst/>
            <a:cxnLst/>
            <a:rect l="l" t="t" r="r" b="b"/>
            <a:pathLst>
              <a:path w="40019" h="28512" extrusionOk="0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4"/>
          <p:cNvSpPr/>
          <p:nvPr/>
        </p:nvSpPr>
        <p:spPr>
          <a:xfrm>
            <a:off x="1619377" y="4644539"/>
            <a:ext cx="778032" cy="554434"/>
          </a:xfrm>
          <a:custGeom>
            <a:avLst/>
            <a:gdLst/>
            <a:ahLst/>
            <a:cxnLst/>
            <a:rect l="l" t="t" r="r" b="b"/>
            <a:pathLst>
              <a:path w="53927" h="38429" extrusionOk="0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4"/>
          <p:cNvSpPr/>
          <p:nvPr/>
        </p:nvSpPr>
        <p:spPr>
          <a:xfrm>
            <a:off x="7050821" y="4820690"/>
            <a:ext cx="687424" cy="489827"/>
          </a:xfrm>
          <a:custGeom>
            <a:avLst/>
            <a:gdLst/>
            <a:ahLst/>
            <a:cxnLst/>
            <a:rect l="l" t="t" r="r" b="b"/>
            <a:pathLst>
              <a:path w="29042" h="20694" extrusionOk="0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4"/>
          <p:cNvSpPr/>
          <p:nvPr/>
        </p:nvSpPr>
        <p:spPr>
          <a:xfrm>
            <a:off x="6257830" y="4591630"/>
            <a:ext cx="926562" cy="660251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7004265" y="2769088"/>
            <a:ext cx="1645822" cy="2130963"/>
          </a:xfrm>
          <a:custGeom>
            <a:avLst/>
            <a:gdLst/>
            <a:ahLst/>
            <a:cxnLst/>
            <a:rect l="l" t="t" r="r" b="b"/>
            <a:pathLst>
              <a:path w="69532" h="90028" extrusionOk="0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4"/>
          <p:cNvSpPr/>
          <p:nvPr/>
        </p:nvSpPr>
        <p:spPr>
          <a:xfrm>
            <a:off x="7569118" y="3651835"/>
            <a:ext cx="529593" cy="1765995"/>
          </a:xfrm>
          <a:custGeom>
            <a:avLst/>
            <a:gdLst/>
            <a:ahLst/>
            <a:cxnLst/>
            <a:rect l="l" t="t" r="r" b="b"/>
            <a:pathLst>
              <a:path w="22374" h="74609" extrusionOk="0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4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4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4"/>
          <p:cNvSpPr/>
          <p:nvPr/>
        </p:nvSpPr>
        <p:spPr>
          <a:xfrm>
            <a:off x="24388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4"/>
          <p:cNvSpPr/>
          <p:nvPr/>
        </p:nvSpPr>
        <p:spPr>
          <a:xfrm>
            <a:off x="27670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4"/>
          <p:cNvSpPr/>
          <p:nvPr/>
        </p:nvSpPr>
        <p:spPr>
          <a:xfrm>
            <a:off x="3527790" y="4198961"/>
            <a:ext cx="751500" cy="1104411"/>
          </a:xfrm>
          <a:custGeom>
            <a:avLst/>
            <a:gdLst/>
            <a:ahLst/>
            <a:cxnLst/>
            <a:rect l="l" t="t" r="r" b="b"/>
            <a:pathLst>
              <a:path w="27968" h="41102" extrusionOk="0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BF85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4265210" y="4669454"/>
            <a:ext cx="1092964" cy="633917"/>
          </a:xfrm>
          <a:custGeom>
            <a:avLst/>
            <a:gdLst/>
            <a:ahLst/>
            <a:cxnLst/>
            <a:rect l="l" t="t" r="r" b="b"/>
            <a:pathLst>
              <a:path w="40676" h="23592" extrusionOk="0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4380187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3741272" y="4695545"/>
            <a:ext cx="259967" cy="454828"/>
          </a:xfrm>
          <a:custGeom>
            <a:avLst/>
            <a:gdLst/>
            <a:ahLst/>
            <a:cxnLst/>
            <a:rect l="l" t="t" r="r" b="b"/>
            <a:pathLst>
              <a:path w="9675" h="16927" extrusionOk="0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4"/>
          <p:cNvSpPr/>
          <p:nvPr/>
        </p:nvSpPr>
        <p:spPr>
          <a:xfrm>
            <a:off x="4686290" y="4882829"/>
            <a:ext cx="284204" cy="415356"/>
          </a:xfrm>
          <a:custGeom>
            <a:avLst/>
            <a:gdLst/>
            <a:ahLst/>
            <a:cxnLst/>
            <a:rect l="l" t="t" r="r" b="b"/>
            <a:pathLst>
              <a:path w="10577" h="15458" extrusionOk="0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4"/>
          <p:cNvSpPr/>
          <p:nvPr/>
        </p:nvSpPr>
        <p:spPr>
          <a:xfrm>
            <a:off x="5052609" y="4844324"/>
            <a:ext cx="174897" cy="306049"/>
          </a:xfrm>
          <a:custGeom>
            <a:avLst/>
            <a:gdLst/>
            <a:ahLst/>
            <a:cxnLst/>
            <a:rect l="l" t="t" r="r" b="b"/>
            <a:pathLst>
              <a:path w="6509" h="11390" extrusionOk="0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4"/>
          <p:cNvSpPr/>
          <p:nvPr/>
        </p:nvSpPr>
        <p:spPr>
          <a:xfrm>
            <a:off x="3413297" y="4166717"/>
            <a:ext cx="2081780" cy="502765"/>
          </a:xfrm>
          <a:custGeom>
            <a:avLst/>
            <a:gdLst/>
            <a:ahLst/>
            <a:cxnLst/>
            <a:rect l="l" t="t" r="r" b="b"/>
            <a:pathLst>
              <a:path w="77476" h="18711" extrusionOk="0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4"/>
          <p:cNvSpPr/>
          <p:nvPr/>
        </p:nvSpPr>
        <p:spPr>
          <a:xfrm>
            <a:off x="5733451" y="3476738"/>
            <a:ext cx="1403087" cy="1442450"/>
          </a:xfrm>
          <a:custGeom>
            <a:avLst/>
            <a:gdLst/>
            <a:ahLst/>
            <a:cxnLst/>
            <a:rect l="l" t="t" r="r" b="b"/>
            <a:pathLst>
              <a:path w="59277" h="60940" extrusionOk="0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4"/>
          <p:cNvSpPr/>
          <p:nvPr/>
        </p:nvSpPr>
        <p:spPr>
          <a:xfrm>
            <a:off x="6240050" y="3921130"/>
            <a:ext cx="410248" cy="1367653"/>
          </a:xfrm>
          <a:custGeom>
            <a:avLst/>
            <a:gdLst/>
            <a:ahLst/>
            <a:cxnLst/>
            <a:rect l="l" t="t" r="r" b="b"/>
            <a:pathLst>
              <a:path w="17332" h="57780" extrusionOk="0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4"/>
          <p:cNvSpPr/>
          <p:nvPr/>
        </p:nvSpPr>
        <p:spPr>
          <a:xfrm>
            <a:off x="5209084" y="4820708"/>
            <a:ext cx="524368" cy="387385"/>
          </a:xfrm>
          <a:custGeom>
            <a:avLst/>
            <a:gdLst/>
            <a:ahLst/>
            <a:cxnLst/>
            <a:rect l="l" t="t" r="r" b="b"/>
            <a:pathLst>
              <a:path w="19515" h="14417" extrusionOk="0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1058330" y="2330676"/>
            <a:ext cx="1339065" cy="2243750"/>
          </a:xfrm>
          <a:custGeom>
            <a:avLst/>
            <a:gdLst/>
            <a:ahLst/>
            <a:cxnLst/>
            <a:rect l="l" t="t" r="r" b="b"/>
            <a:pathLst>
              <a:path w="62727" h="105106" extrusionOk="0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4"/>
          <p:cNvSpPr/>
          <p:nvPr/>
        </p:nvSpPr>
        <p:spPr>
          <a:xfrm>
            <a:off x="1484864" y="3039133"/>
            <a:ext cx="475943" cy="2300727"/>
          </a:xfrm>
          <a:custGeom>
            <a:avLst/>
            <a:gdLst/>
            <a:ahLst/>
            <a:cxnLst/>
            <a:rect l="l" t="t" r="r" b="b"/>
            <a:pathLst>
              <a:path w="22295" h="107775" extrusionOk="0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4"/>
          <p:cNvSpPr/>
          <p:nvPr/>
        </p:nvSpPr>
        <p:spPr>
          <a:xfrm>
            <a:off x="-7" y="2864687"/>
            <a:ext cx="1851853" cy="1904112"/>
          </a:xfrm>
          <a:custGeom>
            <a:avLst/>
            <a:gdLst/>
            <a:ahLst/>
            <a:cxnLst/>
            <a:rect l="l" t="t" r="r" b="b"/>
            <a:pathLst>
              <a:path w="86748" h="89196" extrusionOk="0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4"/>
          <p:cNvSpPr/>
          <p:nvPr/>
        </p:nvSpPr>
        <p:spPr>
          <a:xfrm>
            <a:off x="668763" y="3518238"/>
            <a:ext cx="541266" cy="1804013"/>
          </a:xfrm>
          <a:custGeom>
            <a:avLst/>
            <a:gdLst/>
            <a:ahLst/>
            <a:cxnLst/>
            <a:rect l="l" t="t" r="r" b="b"/>
            <a:pathLst>
              <a:path w="25355" h="84507" extrusionOk="0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4"/>
          <p:cNvSpPr txBox="1">
            <a:spLocks noGrp="1"/>
          </p:cNvSpPr>
          <p:nvPr>
            <p:ph type="subTitle" idx="1"/>
          </p:nvPr>
        </p:nvSpPr>
        <p:spPr>
          <a:xfrm>
            <a:off x="1872500" y="1656963"/>
            <a:ext cx="59118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Airbnb properties have higher rental prices than regular properties.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Regular properties have higher earning potential in higher-end neighborhoods.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1" name="Google Shape;771;p34"/>
          <p:cNvSpPr txBox="1">
            <a:spLocks noGrp="1"/>
          </p:cNvSpPr>
          <p:nvPr>
            <p:ph type="ctrTitle"/>
          </p:nvPr>
        </p:nvSpPr>
        <p:spPr>
          <a:xfrm>
            <a:off x="3025650" y="30852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&amp; FINDINGS</a:t>
            </a:r>
            <a:endParaRPr/>
          </a:p>
        </p:txBody>
      </p:sp>
      <p:sp>
        <p:nvSpPr>
          <p:cNvPr id="772" name="Google Shape;772;p34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"/>
          <p:cNvSpPr txBox="1"/>
          <p:nvPr/>
        </p:nvSpPr>
        <p:spPr>
          <a:xfrm>
            <a:off x="673175" y="1093925"/>
            <a:ext cx="3187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Gentrification analysis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Crime data by neighborhood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Proximity to businesses/schools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State of economy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Return on Investment (ROI)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8" name="Google Shape;778;p35"/>
          <p:cNvSpPr txBox="1">
            <a:spLocks noGrp="1"/>
          </p:cNvSpPr>
          <p:nvPr>
            <p:ph type="ctrTitle"/>
          </p:nvPr>
        </p:nvSpPr>
        <p:spPr>
          <a:xfrm flipH="1">
            <a:off x="272550" y="181225"/>
            <a:ext cx="8598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Extensions to </a:t>
            </a:r>
            <a:r>
              <a:rPr lang="en" sz="3100"/>
              <a:t>Analysis</a:t>
            </a:r>
            <a:endParaRPr sz="3100"/>
          </a:p>
        </p:txBody>
      </p:sp>
      <p:sp>
        <p:nvSpPr>
          <p:cNvPr id="779" name="Google Shape;779;p35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2019750" y="1894400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6118219" y="1950075"/>
            <a:ext cx="657300" cy="65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4"/>
          </p:nvPr>
        </p:nvSpPr>
        <p:spPr>
          <a:xfrm>
            <a:off x="5688713" y="3066799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by neighborhood</a:t>
            </a:r>
            <a:endParaRPr sz="1200"/>
          </a:p>
        </p:txBody>
      </p:sp>
      <p:sp>
        <p:nvSpPr>
          <p:cNvPr id="191" name="Google Shape;191;p17"/>
          <p:cNvSpPr txBox="1">
            <a:spLocks noGrp="1"/>
          </p:cNvSpPr>
          <p:nvPr>
            <p:ph type="title" idx="5"/>
          </p:nvPr>
        </p:nvSpPr>
        <p:spPr>
          <a:xfrm>
            <a:off x="5765077" y="202956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 idx="18"/>
          </p:nvPr>
        </p:nvSpPr>
        <p:spPr>
          <a:xfrm>
            <a:off x="1660375" y="195006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ctrTitle" idx="16"/>
          </p:nvPr>
        </p:nvSpPr>
        <p:spPr>
          <a:xfrm>
            <a:off x="1340875" y="2238238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MASHVISOR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ubTitle" idx="17"/>
          </p:nvPr>
        </p:nvSpPr>
        <p:spPr>
          <a:xfrm>
            <a:off x="1422325" y="2874924"/>
            <a:ext cx="222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which was used to pull Airbnb and regular property data</a:t>
            </a: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ctrTitle" idx="3"/>
          </p:nvPr>
        </p:nvSpPr>
        <p:spPr>
          <a:xfrm>
            <a:off x="5480828" y="2297136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- POPULATION</a:t>
            </a:r>
            <a:endParaRPr/>
          </a:p>
        </p:txBody>
      </p:sp>
      <p:grpSp>
        <p:nvGrpSpPr>
          <p:cNvPr id="196" name="Google Shape;196;p17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97" name="Google Shape;197;p17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200" name="Google Shape;200;p17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7"/>
          <p:cNvSpPr txBox="1"/>
          <p:nvPr/>
        </p:nvSpPr>
        <p:spPr>
          <a:xfrm>
            <a:off x="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B Garamond"/>
                <a:ea typeface="EB Garamond"/>
                <a:cs typeface="EB Garamond"/>
                <a:sym typeface="EB Garamond"/>
              </a:rPr>
              <a:t>James</a:t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ctrTitle"/>
          </p:nvPr>
        </p:nvSpPr>
        <p:spPr>
          <a:xfrm>
            <a:off x="486050" y="238750"/>
            <a:ext cx="46530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"/>
              <a:t> PROPERTIES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592275" y="1152825"/>
            <a:ext cx="34518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/>
              <a:t>Neighborhood Name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Price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Property 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grpSp>
        <p:nvGrpSpPr>
          <p:cNvPr id="209" name="Google Shape;209;p18"/>
          <p:cNvGrpSpPr/>
          <p:nvPr/>
        </p:nvGrpSpPr>
        <p:grpSpPr>
          <a:xfrm>
            <a:off x="6335431" y="500857"/>
            <a:ext cx="1980215" cy="1907859"/>
            <a:chOff x="1029600" y="238175"/>
            <a:chExt cx="5360625" cy="5164750"/>
          </a:xfrm>
        </p:grpSpPr>
        <p:sp>
          <p:nvSpPr>
            <p:cNvPr id="210" name="Google Shape;210;p18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18"/>
          <p:cNvSpPr txBox="1"/>
          <p:nvPr/>
        </p:nvSpPr>
        <p:spPr>
          <a:xfrm>
            <a:off x="5107000" y="2670288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AIR</a:t>
            </a:r>
            <a:r>
              <a:rPr lang="en" sz="3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BNB</a:t>
            </a:r>
            <a:endParaRPr sz="3000">
              <a:solidFill>
                <a:schemeClr val="accent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1"/>
          </p:nvPr>
        </p:nvSpPr>
        <p:spPr>
          <a:xfrm>
            <a:off x="5139050" y="3241800"/>
            <a:ext cx="3171300" cy="17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/>
              <a:t>Neighborhood Name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Price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Property 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ctrTitle" idx="4294967295"/>
          </p:nvPr>
        </p:nvSpPr>
        <p:spPr>
          <a:xfrm>
            <a:off x="744900" y="371500"/>
            <a:ext cx="46530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ASSUMPTIONS &amp;</a:t>
            </a:r>
            <a:r>
              <a:rPr lang="en"/>
              <a:t> LIMITATIONS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 flipH="1">
            <a:off x="450875" y="1968649"/>
            <a:ext cx="6505800" cy="12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/>
              <a:t>AirBnb occupancy is 18 nights a month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Randomly selected 10 neighborhoods present in both datasets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Property types grouped into 4 categories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to 100 api calls/user account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 documentation did not always match data retrieved (ROI)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928688" y="1379425"/>
            <a:ext cx="1664700" cy="157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2334168" y="1304538"/>
            <a:ext cx="1664700" cy="1576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3739648" y="1379425"/>
            <a:ext cx="1664700" cy="15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5145128" y="1379425"/>
            <a:ext cx="1664700" cy="157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6550609" y="1379425"/>
            <a:ext cx="1664700" cy="1576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1273700" y="2170238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SILVER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LAKE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2334043" y="3151175"/>
            <a:ext cx="1664700" cy="1576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5145003" y="3151175"/>
            <a:ext cx="1664700" cy="157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6550484" y="3151175"/>
            <a:ext cx="1664700" cy="1576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5786475" y="3496970"/>
            <a:ext cx="381663" cy="307932"/>
            <a:chOff x="-1341636" y="2815364"/>
            <a:chExt cx="429317" cy="365802"/>
          </a:xfrm>
        </p:grpSpPr>
        <p:sp>
          <p:nvSpPr>
            <p:cNvPr id="243" name="Google Shape;243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4403301" y="3357518"/>
            <a:ext cx="337024" cy="358270"/>
            <a:chOff x="-1073808" y="2303972"/>
            <a:chExt cx="379104" cy="425600"/>
          </a:xfrm>
        </p:grpSpPr>
        <p:sp>
          <p:nvSpPr>
            <p:cNvPr id="266" name="Google Shape;266;p20"/>
            <p:cNvSpPr/>
            <p:nvPr/>
          </p:nvSpPr>
          <p:spPr>
            <a:xfrm>
              <a:off x="-1073808" y="2303972"/>
              <a:ext cx="139744" cy="232788"/>
            </a:xfrm>
            <a:custGeom>
              <a:avLst/>
              <a:gdLst/>
              <a:ahLst/>
              <a:cxnLst/>
              <a:rect l="l" t="t" r="r" b="b"/>
              <a:pathLst>
                <a:path w="23837" h="39708" extrusionOk="0">
                  <a:moveTo>
                    <a:pt x="19298" y="2270"/>
                  </a:moveTo>
                  <a:cubicBezTo>
                    <a:pt x="20557" y="2270"/>
                    <a:pt x="21567" y="3279"/>
                    <a:pt x="21567" y="4539"/>
                  </a:cubicBezTo>
                  <a:lnTo>
                    <a:pt x="21567" y="29497"/>
                  </a:lnTo>
                  <a:lnTo>
                    <a:pt x="2270" y="29497"/>
                  </a:lnTo>
                  <a:lnTo>
                    <a:pt x="2270" y="4539"/>
                  </a:lnTo>
                  <a:cubicBezTo>
                    <a:pt x="2270" y="3279"/>
                    <a:pt x="3291" y="2270"/>
                    <a:pt x="4539" y="2270"/>
                  </a:cubicBezTo>
                  <a:close/>
                  <a:moveTo>
                    <a:pt x="12503" y="31766"/>
                  </a:moveTo>
                  <a:cubicBezTo>
                    <a:pt x="11867" y="31766"/>
                    <a:pt x="11368" y="32288"/>
                    <a:pt x="11380" y="32912"/>
                  </a:cubicBezTo>
                  <a:cubicBezTo>
                    <a:pt x="11380" y="33536"/>
                    <a:pt x="11890" y="34035"/>
                    <a:pt x="12525" y="34035"/>
                  </a:cubicBezTo>
                  <a:lnTo>
                    <a:pt x="4539" y="34035"/>
                  </a:lnTo>
                  <a:cubicBezTo>
                    <a:pt x="3291" y="34035"/>
                    <a:pt x="2270" y="33014"/>
                    <a:pt x="2270" y="31766"/>
                  </a:cubicBezTo>
                  <a:close/>
                  <a:moveTo>
                    <a:pt x="21567" y="31766"/>
                  </a:moveTo>
                  <a:cubicBezTo>
                    <a:pt x="21567" y="33014"/>
                    <a:pt x="20557" y="34035"/>
                    <a:pt x="19298" y="34035"/>
                  </a:cubicBezTo>
                  <a:lnTo>
                    <a:pt x="12525" y="34035"/>
                  </a:lnTo>
                  <a:cubicBezTo>
                    <a:pt x="13149" y="34035"/>
                    <a:pt x="13660" y="33536"/>
                    <a:pt x="13660" y="32901"/>
                  </a:cubicBezTo>
                  <a:cubicBezTo>
                    <a:pt x="13660" y="32277"/>
                    <a:pt x="13161" y="31766"/>
                    <a:pt x="12537" y="31766"/>
                  </a:cubicBezTo>
                  <a:close/>
                  <a:moveTo>
                    <a:pt x="2349" y="35714"/>
                  </a:moveTo>
                  <a:cubicBezTo>
                    <a:pt x="3007" y="36100"/>
                    <a:pt x="3767" y="36304"/>
                    <a:pt x="4539" y="36304"/>
                  </a:cubicBezTo>
                  <a:lnTo>
                    <a:pt x="19298" y="36304"/>
                  </a:lnTo>
                  <a:cubicBezTo>
                    <a:pt x="20070" y="36304"/>
                    <a:pt x="20830" y="36100"/>
                    <a:pt x="21499" y="35714"/>
                  </a:cubicBezTo>
                  <a:lnTo>
                    <a:pt x="21499" y="35714"/>
                  </a:lnTo>
                  <a:cubicBezTo>
                    <a:pt x="21250" y="36724"/>
                    <a:pt x="20342" y="37439"/>
                    <a:pt x="19298" y="37439"/>
                  </a:cubicBezTo>
                  <a:lnTo>
                    <a:pt x="4539" y="37439"/>
                  </a:lnTo>
                  <a:cubicBezTo>
                    <a:pt x="3495" y="37439"/>
                    <a:pt x="2599" y="36724"/>
                    <a:pt x="2349" y="35714"/>
                  </a:cubicBezTo>
                  <a:close/>
                  <a:moveTo>
                    <a:pt x="4539" y="1"/>
                  </a:moveTo>
                  <a:cubicBezTo>
                    <a:pt x="2031" y="1"/>
                    <a:pt x="1" y="2032"/>
                    <a:pt x="1" y="4539"/>
                  </a:cubicBezTo>
                  <a:lnTo>
                    <a:pt x="1" y="35170"/>
                  </a:lnTo>
                  <a:cubicBezTo>
                    <a:pt x="1" y="37677"/>
                    <a:pt x="2031" y="39708"/>
                    <a:pt x="4539" y="39708"/>
                  </a:cubicBezTo>
                  <a:lnTo>
                    <a:pt x="19298" y="39708"/>
                  </a:lnTo>
                  <a:cubicBezTo>
                    <a:pt x="21805" y="39708"/>
                    <a:pt x="23836" y="37677"/>
                    <a:pt x="23836" y="35170"/>
                  </a:cubicBezTo>
                  <a:lnTo>
                    <a:pt x="23836" y="4539"/>
                  </a:lnTo>
                  <a:cubicBezTo>
                    <a:pt x="23836" y="2032"/>
                    <a:pt x="21805" y="1"/>
                    <a:pt x="19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-894234" y="2536754"/>
              <a:ext cx="199530" cy="192818"/>
            </a:xfrm>
            <a:custGeom>
              <a:avLst/>
              <a:gdLst/>
              <a:ahLst/>
              <a:cxnLst/>
              <a:rect l="l" t="t" r="r" b="b"/>
              <a:pathLst>
                <a:path w="34035" h="32890" extrusionOk="0">
                  <a:moveTo>
                    <a:pt x="17029" y="2462"/>
                  </a:moveTo>
                  <a:lnTo>
                    <a:pt x="31777" y="11947"/>
                  </a:lnTo>
                  <a:lnTo>
                    <a:pt x="31777" y="13785"/>
                  </a:lnTo>
                  <a:lnTo>
                    <a:pt x="17664" y="4720"/>
                  </a:lnTo>
                  <a:lnTo>
                    <a:pt x="17630" y="4697"/>
                  </a:lnTo>
                  <a:cubicBezTo>
                    <a:pt x="17585" y="4675"/>
                    <a:pt x="17540" y="4663"/>
                    <a:pt x="17494" y="4641"/>
                  </a:cubicBezTo>
                  <a:cubicBezTo>
                    <a:pt x="17404" y="4595"/>
                    <a:pt x="17324" y="4573"/>
                    <a:pt x="17233" y="4550"/>
                  </a:cubicBezTo>
                  <a:cubicBezTo>
                    <a:pt x="17160" y="4544"/>
                    <a:pt x="17089" y="4541"/>
                    <a:pt x="17018" y="4541"/>
                  </a:cubicBezTo>
                  <a:cubicBezTo>
                    <a:pt x="16947" y="4541"/>
                    <a:pt x="16876" y="4544"/>
                    <a:pt x="16802" y="4550"/>
                  </a:cubicBezTo>
                  <a:cubicBezTo>
                    <a:pt x="16723" y="4573"/>
                    <a:pt x="16632" y="4595"/>
                    <a:pt x="16553" y="4641"/>
                  </a:cubicBezTo>
                  <a:cubicBezTo>
                    <a:pt x="16507" y="4663"/>
                    <a:pt x="16451" y="4675"/>
                    <a:pt x="16405" y="4697"/>
                  </a:cubicBezTo>
                  <a:lnTo>
                    <a:pt x="2281" y="13785"/>
                  </a:lnTo>
                  <a:lnTo>
                    <a:pt x="2281" y="11947"/>
                  </a:lnTo>
                  <a:lnTo>
                    <a:pt x="17029" y="2462"/>
                  </a:lnTo>
                  <a:close/>
                  <a:moveTo>
                    <a:pt x="17018" y="7000"/>
                  </a:moveTo>
                  <a:lnTo>
                    <a:pt x="29497" y="15033"/>
                  </a:lnTo>
                  <a:lnTo>
                    <a:pt x="29497" y="30620"/>
                  </a:lnTo>
                  <a:lnTo>
                    <a:pt x="21556" y="30620"/>
                  </a:lnTo>
                  <a:lnTo>
                    <a:pt x="21556" y="21544"/>
                  </a:lnTo>
                  <a:cubicBezTo>
                    <a:pt x="21556" y="20920"/>
                    <a:pt x="21045" y="20410"/>
                    <a:pt x="20421" y="20410"/>
                  </a:cubicBezTo>
                  <a:lnTo>
                    <a:pt x="13614" y="20410"/>
                  </a:lnTo>
                  <a:cubicBezTo>
                    <a:pt x="12990" y="20410"/>
                    <a:pt x="12480" y="20920"/>
                    <a:pt x="12480" y="21544"/>
                  </a:cubicBezTo>
                  <a:lnTo>
                    <a:pt x="12480" y="30632"/>
                  </a:lnTo>
                  <a:lnTo>
                    <a:pt x="4539" y="30632"/>
                  </a:lnTo>
                  <a:lnTo>
                    <a:pt x="4539" y="15033"/>
                  </a:lnTo>
                  <a:lnTo>
                    <a:pt x="17018" y="7000"/>
                  </a:lnTo>
                  <a:close/>
                  <a:moveTo>
                    <a:pt x="19287" y="22679"/>
                  </a:moveTo>
                  <a:lnTo>
                    <a:pt x="19287" y="30632"/>
                  </a:lnTo>
                  <a:lnTo>
                    <a:pt x="14749" y="30620"/>
                  </a:lnTo>
                  <a:lnTo>
                    <a:pt x="14749" y="22679"/>
                  </a:lnTo>
                  <a:close/>
                  <a:moveTo>
                    <a:pt x="16802" y="1"/>
                  </a:moveTo>
                  <a:cubicBezTo>
                    <a:pt x="16712" y="23"/>
                    <a:pt x="16621" y="69"/>
                    <a:pt x="16530" y="114"/>
                  </a:cubicBezTo>
                  <a:cubicBezTo>
                    <a:pt x="16485" y="125"/>
                    <a:pt x="16451" y="137"/>
                    <a:pt x="16405" y="159"/>
                  </a:cubicBezTo>
                  <a:lnTo>
                    <a:pt x="16383" y="182"/>
                  </a:lnTo>
                  <a:lnTo>
                    <a:pt x="523" y="10370"/>
                  </a:lnTo>
                  <a:cubicBezTo>
                    <a:pt x="500" y="10404"/>
                    <a:pt x="466" y="10427"/>
                    <a:pt x="443" y="10449"/>
                  </a:cubicBezTo>
                  <a:cubicBezTo>
                    <a:pt x="375" y="10506"/>
                    <a:pt x="330" y="10551"/>
                    <a:pt x="273" y="10619"/>
                  </a:cubicBezTo>
                  <a:cubicBezTo>
                    <a:pt x="228" y="10676"/>
                    <a:pt x="194" y="10733"/>
                    <a:pt x="159" y="10790"/>
                  </a:cubicBezTo>
                  <a:cubicBezTo>
                    <a:pt x="125" y="10858"/>
                    <a:pt x="91" y="10926"/>
                    <a:pt x="69" y="10994"/>
                  </a:cubicBezTo>
                  <a:cubicBezTo>
                    <a:pt x="46" y="11062"/>
                    <a:pt x="35" y="11141"/>
                    <a:pt x="23" y="11209"/>
                  </a:cubicBezTo>
                  <a:cubicBezTo>
                    <a:pt x="12" y="11255"/>
                    <a:pt x="12" y="11289"/>
                    <a:pt x="1" y="11334"/>
                  </a:cubicBezTo>
                  <a:lnTo>
                    <a:pt x="1" y="15872"/>
                  </a:lnTo>
                  <a:cubicBezTo>
                    <a:pt x="1" y="15895"/>
                    <a:pt x="23" y="15929"/>
                    <a:pt x="23" y="15963"/>
                  </a:cubicBezTo>
                  <a:cubicBezTo>
                    <a:pt x="35" y="16031"/>
                    <a:pt x="46" y="16110"/>
                    <a:pt x="69" y="16178"/>
                  </a:cubicBezTo>
                  <a:cubicBezTo>
                    <a:pt x="91" y="16258"/>
                    <a:pt x="114" y="16326"/>
                    <a:pt x="148" y="16394"/>
                  </a:cubicBezTo>
                  <a:cubicBezTo>
                    <a:pt x="159" y="16417"/>
                    <a:pt x="171" y="16451"/>
                    <a:pt x="182" y="16485"/>
                  </a:cubicBezTo>
                  <a:cubicBezTo>
                    <a:pt x="216" y="16530"/>
                    <a:pt x="262" y="16575"/>
                    <a:pt x="307" y="16621"/>
                  </a:cubicBezTo>
                  <a:cubicBezTo>
                    <a:pt x="318" y="16643"/>
                    <a:pt x="330" y="16655"/>
                    <a:pt x="352" y="16678"/>
                  </a:cubicBezTo>
                  <a:cubicBezTo>
                    <a:pt x="443" y="16757"/>
                    <a:pt x="545" y="16836"/>
                    <a:pt x="659" y="16882"/>
                  </a:cubicBezTo>
                  <a:cubicBezTo>
                    <a:pt x="693" y="16904"/>
                    <a:pt x="715" y="16904"/>
                    <a:pt x="738" y="16916"/>
                  </a:cubicBezTo>
                  <a:cubicBezTo>
                    <a:pt x="863" y="16961"/>
                    <a:pt x="999" y="16995"/>
                    <a:pt x="1135" y="16995"/>
                  </a:cubicBezTo>
                  <a:cubicBezTo>
                    <a:pt x="1271" y="16995"/>
                    <a:pt x="1396" y="16961"/>
                    <a:pt x="1521" y="16916"/>
                  </a:cubicBezTo>
                  <a:cubicBezTo>
                    <a:pt x="1566" y="16904"/>
                    <a:pt x="1600" y="16882"/>
                    <a:pt x="1634" y="16870"/>
                  </a:cubicBezTo>
                  <a:cubicBezTo>
                    <a:pt x="1668" y="16848"/>
                    <a:pt x="1714" y="16836"/>
                    <a:pt x="1748" y="16814"/>
                  </a:cubicBezTo>
                  <a:lnTo>
                    <a:pt x="2270" y="16485"/>
                  </a:lnTo>
                  <a:lnTo>
                    <a:pt x="2270" y="30620"/>
                  </a:lnTo>
                  <a:lnTo>
                    <a:pt x="1135" y="30620"/>
                  </a:lnTo>
                  <a:cubicBezTo>
                    <a:pt x="511" y="30620"/>
                    <a:pt x="1" y="31131"/>
                    <a:pt x="1" y="31755"/>
                  </a:cubicBezTo>
                  <a:cubicBezTo>
                    <a:pt x="1" y="32379"/>
                    <a:pt x="511" y="32889"/>
                    <a:pt x="1135" y="32889"/>
                  </a:cubicBezTo>
                  <a:lnTo>
                    <a:pt x="32901" y="32889"/>
                  </a:lnTo>
                  <a:cubicBezTo>
                    <a:pt x="33524" y="32889"/>
                    <a:pt x="34035" y="32379"/>
                    <a:pt x="34035" y="31755"/>
                  </a:cubicBezTo>
                  <a:cubicBezTo>
                    <a:pt x="34035" y="31131"/>
                    <a:pt x="33524" y="30620"/>
                    <a:pt x="32901" y="30620"/>
                  </a:cubicBezTo>
                  <a:lnTo>
                    <a:pt x="31766" y="30620"/>
                  </a:lnTo>
                  <a:lnTo>
                    <a:pt x="31766" y="16485"/>
                  </a:lnTo>
                  <a:lnTo>
                    <a:pt x="32288" y="16814"/>
                  </a:lnTo>
                  <a:cubicBezTo>
                    <a:pt x="32322" y="16836"/>
                    <a:pt x="32356" y="16848"/>
                    <a:pt x="32401" y="16870"/>
                  </a:cubicBezTo>
                  <a:cubicBezTo>
                    <a:pt x="32435" y="16882"/>
                    <a:pt x="32469" y="16904"/>
                    <a:pt x="32503" y="16916"/>
                  </a:cubicBezTo>
                  <a:cubicBezTo>
                    <a:pt x="32628" y="16961"/>
                    <a:pt x="32764" y="16995"/>
                    <a:pt x="32901" y="16995"/>
                  </a:cubicBezTo>
                  <a:cubicBezTo>
                    <a:pt x="33037" y="16995"/>
                    <a:pt x="33161" y="16961"/>
                    <a:pt x="33286" y="16916"/>
                  </a:cubicBezTo>
                  <a:cubicBezTo>
                    <a:pt x="33320" y="16904"/>
                    <a:pt x="33343" y="16904"/>
                    <a:pt x="33366" y="16893"/>
                  </a:cubicBezTo>
                  <a:cubicBezTo>
                    <a:pt x="33490" y="16836"/>
                    <a:pt x="33593" y="16768"/>
                    <a:pt x="33683" y="16678"/>
                  </a:cubicBezTo>
                  <a:cubicBezTo>
                    <a:pt x="33695" y="16655"/>
                    <a:pt x="33706" y="16643"/>
                    <a:pt x="33729" y="16621"/>
                  </a:cubicBezTo>
                  <a:cubicBezTo>
                    <a:pt x="33774" y="16575"/>
                    <a:pt x="33808" y="16530"/>
                    <a:pt x="33853" y="16485"/>
                  </a:cubicBezTo>
                  <a:cubicBezTo>
                    <a:pt x="33865" y="16451"/>
                    <a:pt x="33876" y="16428"/>
                    <a:pt x="33888" y="16394"/>
                  </a:cubicBezTo>
                  <a:cubicBezTo>
                    <a:pt x="33922" y="16326"/>
                    <a:pt x="33944" y="16258"/>
                    <a:pt x="33967" y="16178"/>
                  </a:cubicBezTo>
                  <a:cubicBezTo>
                    <a:pt x="33990" y="16110"/>
                    <a:pt x="34001" y="16031"/>
                    <a:pt x="34012" y="15963"/>
                  </a:cubicBezTo>
                  <a:cubicBezTo>
                    <a:pt x="34024" y="15929"/>
                    <a:pt x="34024" y="15895"/>
                    <a:pt x="34035" y="15872"/>
                  </a:cubicBezTo>
                  <a:lnTo>
                    <a:pt x="34035" y="11323"/>
                  </a:lnTo>
                  <a:cubicBezTo>
                    <a:pt x="34024" y="11289"/>
                    <a:pt x="34012" y="11243"/>
                    <a:pt x="34001" y="11209"/>
                  </a:cubicBezTo>
                  <a:cubicBezTo>
                    <a:pt x="33990" y="11062"/>
                    <a:pt x="33944" y="10914"/>
                    <a:pt x="33876" y="10778"/>
                  </a:cubicBezTo>
                  <a:cubicBezTo>
                    <a:pt x="33842" y="10721"/>
                    <a:pt x="33808" y="10665"/>
                    <a:pt x="33763" y="10608"/>
                  </a:cubicBezTo>
                  <a:cubicBezTo>
                    <a:pt x="33706" y="10551"/>
                    <a:pt x="33649" y="10495"/>
                    <a:pt x="33593" y="10449"/>
                  </a:cubicBezTo>
                  <a:cubicBezTo>
                    <a:pt x="33559" y="10415"/>
                    <a:pt x="33547" y="10381"/>
                    <a:pt x="33513" y="10370"/>
                  </a:cubicBezTo>
                  <a:lnTo>
                    <a:pt x="17664" y="182"/>
                  </a:lnTo>
                  <a:lnTo>
                    <a:pt x="17630" y="159"/>
                  </a:lnTo>
                  <a:cubicBezTo>
                    <a:pt x="17585" y="137"/>
                    <a:pt x="17540" y="114"/>
                    <a:pt x="17494" y="103"/>
                  </a:cubicBezTo>
                  <a:cubicBezTo>
                    <a:pt x="17404" y="57"/>
                    <a:pt x="17324" y="23"/>
                    <a:pt x="172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-1007233" y="2550056"/>
              <a:ext cx="113205" cy="146275"/>
            </a:xfrm>
            <a:custGeom>
              <a:avLst/>
              <a:gdLst/>
              <a:ahLst/>
              <a:cxnLst/>
              <a:rect l="l" t="t" r="r" b="b"/>
              <a:pathLst>
                <a:path w="19310" h="24951" extrusionOk="0">
                  <a:moveTo>
                    <a:pt x="1135" y="1"/>
                  </a:moveTo>
                  <a:cubicBezTo>
                    <a:pt x="500" y="1"/>
                    <a:pt x="1" y="500"/>
                    <a:pt x="1" y="1135"/>
                  </a:cubicBezTo>
                  <a:lnTo>
                    <a:pt x="1" y="20421"/>
                  </a:lnTo>
                  <a:cubicBezTo>
                    <a:pt x="1" y="21045"/>
                    <a:pt x="500" y="21556"/>
                    <a:pt x="1135" y="21556"/>
                  </a:cubicBezTo>
                  <a:lnTo>
                    <a:pt x="15407" y="21556"/>
                  </a:lnTo>
                  <a:lnTo>
                    <a:pt x="13932" y="23019"/>
                  </a:lnTo>
                  <a:cubicBezTo>
                    <a:pt x="13490" y="23462"/>
                    <a:pt x="13490" y="24176"/>
                    <a:pt x="13932" y="24619"/>
                  </a:cubicBezTo>
                  <a:cubicBezTo>
                    <a:pt x="14153" y="24840"/>
                    <a:pt x="14446" y="24951"/>
                    <a:pt x="14738" y="24951"/>
                  </a:cubicBezTo>
                  <a:cubicBezTo>
                    <a:pt x="15030" y="24951"/>
                    <a:pt x="15322" y="24840"/>
                    <a:pt x="15543" y="24619"/>
                  </a:cubicBezTo>
                  <a:lnTo>
                    <a:pt x="18947" y="21215"/>
                  </a:lnTo>
                  <a:cubicBezTo>
                    <a:pt x="19049" y="21113"/>
                    <a:pt x="19140" y="20988"/>
                    <a:pt x="19196" y="20852"/>
                  </a:cubicBezTo>
                  <a:cubicBezTo>
                    <a:pt x="19310" y="20569"/>
                    <a:pt x="19310" y="20262"/>
                    <a:pt x="19196" y="19979"/>
                  </a:cubicBezTo>
                  <a:cubicBezTo>
                    <a:pt x="19140" y="19843"/>
                    <a:pt x="19049" y="19718"/>
                    <a:pt x="18947" y="19616"/>
                  </a:cubicBezTo>
                  <a:lnTo>
                    <a:pt x="15543" y="16212"/>
                  </a:lnTo>
                  <a:cubicBezTo>
                    <a:pt x="15322" y="15991"/>
                    <a:pt x="15030" y="15880"/>
                    <a:pt x="14738" y="15880"/>
                  </a:cubicBezTo>
                  <a:cubicBezTo>
                    <a:pt x="14446" y="15880"/>
                    <a:pt x="14153" y="15991"/>
                    <a:pt x="13932" y="16212"/>
                  </a:cubicBezTo>
                  <a:cubicBezTo>
                    <a:pt x="13490" y="16655"/>
                    <a:pt x="13490" y="17370"/>
                    <a:pt x="13932" y="17812"/>
                  </a:cubicBezTo>
                  <a:lnTo>
                    <a:pt x="15407" y="19287"/>
                  </a:lnTo>
                  <a:lnTo>
                    <a:pt x="2270" y="19287"/>
                  </a:lnTo>
                  <a:lnTo>
                    <a:pt x="2270" y="1135"/>
                  </a:lnTo>
                  <a:cubicBezTo>
                    <a:pt x="2270" y="500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-921371" y="2383766"/>
              <a:ext cx="133559" cy="139627"/>
            </a:xfrm>
            <a:custGeom>
              <a:avLst/>
              <a:gdLst/>
              <a:ahLst/>
              <a:cxnLst/>
              <a:rect l="l" t="t" r="r" b="b"/>
              <a:pathLst>
                <a:path w="22782" h="23817" extrusionOk="0">
                  <a:moveTo>
                    <a:pt x="4624" y="1"/>
                  </a:moveTo>
                  <a:cubicBezTo>
                    <a:pt x="4335" y="1"/>
                    <a:pt x="4045" y="111"/>
                    <a:pt x="3824" y="333"/>
                  </a:cubicBezTo>
                  <a:lnTo>
                    <a:pt x="421" y="3736"/>
                  </a:lnTo>
                  <a:cubicBezTo>
                    <a:pt x="92" y="4054"/>
                    <a:pt x="1" y="4541"/>
                    <a:pt x="171" y="4973"/>
                  </a:cubicBezTo>
                  <a:cubicBezTo>
                    <a:pt x="228" y="5109"/>
                    <a:pt x="319" y="5234"/>
                    <a:pt x="421" y="5336"/>
                  </a:cubicBezTo>
                  <a:lnTo>
                    <a:pt x="3824" y="8739"/>
                  </a:lnTo>
                  <a:cubicBezTo>
                    <a:pt x="4045" y="8960"/>
                    <a:pt x="4335" y="9071"/>
                    <a:pt x="4624" y="9071"/>
                  </a:cubicBezTo>
                  <a:cubicBezTo>
                    <a:pt x="4913" y="9071"/>
                    <a:pt x="5203" y="8960"/>
                    <a:pt x="5424" y="8739"/>
                  </a:cubicBezTo>
                  <a:cubicBezTo>
                    <a:pt x="5878" y="8297"/>
                    <a:pt x="5878" y="7582"/>
                    <a:pt x="5424" y="7139"/>
                  </a:cubicBezTo>
                  <a:lnTo>
                    <a:pt x="3960" y="5676"/>
                  </a:lnTo>
                  <a:lnTo>
                    <a:pt x="20512" y="5676"/>
                  </a:lnTo>
                  <a:lnTo>
                    <a:pt x="20512" y="22693"/>
                  </a:lnTo>
                  <a:cubicBezTo>
                    <a:pt x="20512" y="23317"/>
                    <a:pt x="21012" y="23816"/>
                    <a:pt x="21647" y="23816"/>
                  </a:cubicBezTo>
                  <a:cubicBezTo>
                    <a:pt x="22271" y="23816"/>
                    <a:pt x="22781" y="23317"/>
                    <a:pt x="22781" y="22693"/>
                  </a:cubicBezTo>
                  <a:lnTo>
                    <a:pt x="22781" y="4541"/>
                  </a:lnTo>
                  <a:cubicBezTo>
                    <a:pt x="22781" y="3906"/>
                    <a:pt x="22271" y="3407"/>
                    <a:pt x="21647" y="3407"/>
                  </a:cubicBezTo>
                  <a:lnTo>
                    <a:pt x="3960" y="3407"/>
                  </a:lnTo>
                  <a:lnTo>
                    <a:pt x="5424" y="1932"/>
                  </a:lnTo>
                  <a:cubicBezTo>
                    <a:pt x="5866" y="1490"/>
                    <a:pt x="5866" y="775"/>
                    <a:pt x="5424" y="333"/>
                  </a:cubicBezTo>
                  <a:cubicBezTo>
                    <a:pt x="5203" y="111"/>
                    <a:pt x="4913" y="1"/>
                    <a:pt x="46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0"/>
          <p:cNvGrpSpPr/>
          <p:nvPr/>
        </p:nvGrpSpPr>
        <p:grpSpPr>
          <a:xfrm>
            <a:off x="1571678" y="3372804"/>
            <a:ext cx="378416" cy="327697"/>
            <a:chOff x="-1710628" y="2295530"/>
            <a:chExt cx="425664" cy="389282"/>
          </a:xfrm>
        </p:grpSpPr>
        <p:sp>
          <p:nvSpPr>
            <p:cNvPr id="271" name="Google Shape;271;p20"/>
            <p:cNvSpPr/>
            <p:nvPr/>
          </p:nvSpPr>
          <p:spPr>
            <a:xfrm>
              <a:off x="-1590910" y="2565152"/>
              <a:ext cx="53208" cy="53214"/>
            </a:xfrm>
            <a:custGeom>
              <a:avLst/>
              <a:gdLst/>
              <a:ahLst/>
              <a:cxnLst/>
              <a:rect l="l" t="t" r="r" b="b"/>
              <a:pathLst>
                <a:path w="9076" h="9077" extrusionOk="0">
                  <a:moveTo>
                    <a:pt x="6807" y="2270"/>
                  </a:moveTo>
                  <a:lnTo>
                    <a:pt x="6807" y="6808"/>
                  </a:lnTo>
                  <a:lnTo>
                    <a:pt x="2269" y="6808"/>
                  </a:lnTo>
                  <a:lnTo>
                    <a:pt x="2269" y="2270"/>
                  </a:lnTo>
                  <a:close/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7942"/>
                  </a:lnTo>
                  <a:cubicBezTo>
                    <a:pt x="0" y="8566"/>
                    <a:pt x="511" y="9077"/>
                    <a:pt x="1135" y="9077"/>
                  </a:cubicBezTo>
                  <a:lnTo>
                    <a:pt x="7941" y="9077"/>
                  </a:lnTo>
                  <a:cubicBezTo>
                    <a:pt x="8565" y="9077"/>
                    <a:pt x="9076" y="8566"/>
                    <a:pt x="9076" y="7942"/>
                  </a:cubicBezTo>
                  <a:lnTo>
                    <a:pt x="9076" y="1135"/>
                  </a:lnTo>
                  <a:cubicBezTo>
                    <a:pt x="9076" y="511"/>
                    <a:pt x="8565" y="1"/>
                    <a:pt x="79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-1457895" y="2565152"/>
              <a:ext cx="53214" cy="53214"/>
            </a:xfrm>
            <a:custGeom>
              <a:avLst/>
              <a:gdLst/>
              <a:ahLst/>
              <a:cxnLst/>
              <a:rect l="l" t="t" r="r" b="b"/>
              <a:pathLst>
                <a:path w="9077" h="9077" extrusionOk="0">
                  <a:moveTo>
                    <a:pt x="6808" y="2270"/>
                  </a:moveTo>
                  <a:lnTo>
                    <a:pt x="6808" y="6808"/>
                  </a:lnTo>
                  <a:lnTo>
                    <a:pt x="2270" y="6808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7942"/>
                  </a:lnTo>
                  <a:cubicBezTo>
                    <a:pt x="1" y="8566"/>
                    <a:pt x="511" y="9077"/>
                    <a:pt x="1135" y="9077"/>
                  </a:cubicBezTo>
                  <a:lnTo>
                    <a:pt x="7942" y="9077"/>
                  </a:lnTo>
                  <a:cubicBezTo>
                    <a:pt x="8566" y="9077"/>
                    <a:pt x="9076" y="8566"/>
                    <a:pt x="9076" y="7942"/>
                  </a:cubicBezTo>
                  <a:lnTo>
                    <a:pt x="9076" y="1135"/>
                  </a:lnTo>
                  <a:cubicBezTo>
                    <a:pt x="9076" y="511"/>
                    <a:pt x="8566" y="1"/>
                    <a:pt x="7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-1524406" y="2505273"/>
              <a:ext cx="55342" cy="53237"/>
            </a:xfrm>
            <a:custGeom>
              <a:avLst/>
              <a:gdLst/>
              <a:ahLst/>
              <a:cxnLst/>
              <a:rect l="l" t="t" r="r" b="b"/>
              <a:pathLst>
                <a:path w="9440" h="9081" extrusionOk="0">
                  <a:moveTo>
                    <a:pt x="4539" y="2273"/>
                  </a:moveTo>
                  <a:cubicBezTo>
                    <a:pt x="6558" y="2273"/>
                    <a:pt x="7579" y="4713"/>
                    <a:pt x="6150" y="6142"/>
                  </a:cubicBezTo>
                  <a:cubicBezTo>
                    <a:pt x="5687" y="6605"/>
                    <a:pt x="5117" y="6812"/>
                    <a:pt x="4558" y="6812"/>
                  </a:cubicBezTo>
                  <a:cubicBezTo>
                    <a:pt x="3391" y="6812"/>
                    <a:pt x="2270" y="5908"/>
                    <a:pt x="2270" y="4542"/>
                  </a:cubicBezTo>
                  <a:cubicBezTo>
                    <a:pt x="2270" y="3283"/>
                    <a:pt x="3291" y="2273"/>
                    <a:pt x="4539" y="2273"/>
                  </a:cubicBezTo>
                  <a:close/>
                  <a:moveTo>
                    <a:pt x="4535" y="1"/>
                  </a:moveTo>
                  <a:cubicBezTo>
                    <a:pt x="3952" y="1"/>
                    <a:pt x="3364" y="113"/>
                    <a:pt x="2803" y="345"/>
                  </a:cubicBezTo>
                  <a:cubicBezTo>
                    <a:pt x="1113" y="1048"/>
                    <a:pt x="1" y="2705"/>
                    <a:pt x="1" y="4542"/>
                  </a:cubicBezTo>
                  <a:cubicBezTo>
                    <a:pt x="1" y="7050"/>
                    <a:pt x="2032" y="9080"/>
                    <a:pt x="4539" y="9080"/>
                  </a:cubicBezTo>
                  <a:cubicBezTo>
                    <a:pt x="6377" y="9080"/>
                    <a:pt x="8033" y="7969"/>
                    <a:pt x="8736" y="6278"/>
                  </a:cubicBezTo>
                  <a:cubicBezTo>
                    <a:pt x="9440" y="4576"/>
                    <a:pt x="9043" y="2625"/>
                    <a:pt x="7749" y="1332"/>
                  </a:cubicBezTo>
                  <a:cubicBezTo>
                    <a:pt x="6882" y="465"/>
                    <a:pt x="5720" y="1"/>
                    <a:pt x="4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-1710628" y="2432085"/>
              <a:ext cx="425664" cy="252727"/>
            </a:xfrm>
            <a:custGeom>
              <a:avLst/>
              <a:gdLst/>
              <a:ahLst/>
              <a:cxnLst/>
              <a:rect l="l" t="t" r="r" b="b"/>
              <a:pathLst>
                <a:path w="72608" h="43109" extrusionOk="0">
                  <a:moveTo>
                    <a:pt x="36304" y="2494"/>
                  </a:moveTo>
                  <a:lnTo>
                    <a:pt x="57859" y="16505"/>
                  </a:lnTo>
                  <a:lnTo>
                    <a:pt x="57859" y="18331"/>
                  </a:lnTo>
                  <a:lnTo>
                    <a:pt x="36928" y="4717"/>
                  </a:lnTo>
                  <a:cubicBezTo>
                    <a:pt x="36741" y="4598"/>
                    <a:pt x="36525" y="4539"/>
                    <a:pt x="36309" y="4539"/>
                  </a:cubicBezTo>
                  <a:cubicBezTo>
                    <a:pt x="36094" y="4539"/>
                    <a:pt x="35878" y="4598"/>
                    <a:pt x="35691" y="4717"/>
                  </a:cubicBezTo>
                  <a:lnTo>
                    <a:pt x="14749" y="18331"/>
                  </a:lnTo>
                  <a:lnTo>
                    <a:pt x="14749" y="16505"/>
                  </a:lnTo>
                  <a:lnTo>
                    <a:pt x="36304" y="2494"/>
                  </a:lnTo>
                  <a:close/>
                  <a:moveTo>
                    <a:pt x="10211" y="36313"/>
                  </a:moveTo>
                  <a:cubicBezTo>
                    <a:pt x="10835" y="36313"/>
                    <a:pt x="11345" y="36823"/>
                    <a:pt x="11345" y="37447"/>
                  </a:cubicBezTo>
                  <a:lnTo>
                    <a:pt x="11345" y="38582"/>
                  </a:lnTo>
                  <a:cubicBezTo>
                    <a:pt x="11345" y="39206"/>
                    <a:pt x="11856" y="39716"/>
                    <a:pt x="12480" y="39716"/>
                  </a:cubicBezTo>
                  <a:cubicBezTo>
                    <a:pt x="13104" y="39716"/>
                    <a:pt x="13614" y="39206"/>
                    <a:pt x="13614" y="38582"/>
                  </a:cubicBezTo>
                  <a:cubicBezTo>
                    <a:pt x="13614" y="37958"/>
                    <a:pt x="14125" y="37447"/>
                    <a:pt x="14749" y="37447"/>
                  </a:cubicBezTo>
                  <a:cubicBezTo>
                    <a:pt x="15690" y="37447"/>
                    <a:pt x="15883" y="37901"/>
                    <a:pt x="15883" y="38582"/>
                  </a:cubicBezTo>
                  <a:lnTo>
                    <a:pt x="15883" y="40851"/>
                  </a:lnTo>
                  <a:lnTo>
                    <a:pt x="4538" y="40851"/>
                  </a:lnTo>
                  <a:lnTo>
                    <a:pt x="4538" y="38582"/>
                  </a:lnTo>
                  <a:cubicBezTo>
                    <a:pt x="4538" y="37958"/>
                    <a:pt x="5049" y="37447"/>
                    <a:pt x="5673" y="37447"/>
                  </a:cubicBezTo>
                  <a:cubicBezTo>
                    <a:pt x="6297" y="37447"/>
                    <a:pt x="6807" y="37958"/>
                    <a:pt x="6807" y="38582"/>
                  </a:cubicBezTo>
                  <a:cubicBezTo>
                    <a:pt x="6807" y="39206"/>
                    <a:pt x="7318" y="39716"/>
                    <a:pt x="7942" y="39716"/>
                  </a:cubicBezTo>
                  <a:cubicBezTo>
                    <a:pt x="8566" y="39716"/>
                    <a:pt x="9076" y="39206"/>
                    <a:pt x="9076" y="38582"/>
                  </a:cubicBezTo>
                  <a:lnTo>
                    <a:pt x="9076" y="37447"/>
                  </a:lnTo>
                  <a:cubicBezTo>
                    <a:pt x="9076" y="36823"/>
                    <a:pt x="9587" y="36313"/>
                    <a:pt x="10211" y="36313"/>
                  </a:cubicBezTo>
                  <a:close/>
                  <a:moveTo>
                    <a:pt x="38573" y="29506"/>
                  </a:moveTo>
                  <a:lnTo>
                    <a:pt x="38573" y="40851"/>
                  </a:lnTo>
                  <a:lnTo>
                    <a:pt x="34035" y="40851"/>
                  </a:lnTo>
                  <a:lnTo>
                    <a:pt x="34035" y="29506"/>
                  </a:lnTo>
                  <a:close/>
                  <a:moveTo>
                    <a:pt x="36304" y="7032"/>
                  </a:moveTo>
                  <a:lnTo>
                    <a:pt x="54455" y="18830"/>
                  </a:lnTo>
                  <a:lnTo>
                    <a:pt x="54455" y="40851"/>
                  </a:lnTo>
                  <a:lnTo>
                    <a:pt x="40842" y="40851"/>
                  </a:lnTo>
                  <a:lnTo>
                    <a:pt x="40842" y="28371"/>
                  </a:lnTo>
                  <a:cubicBezTo>
                    <a:pt x="40842" y="27747"/>
                    <a:pt x="40331" y="27237"/>
                    <a:pt x="39707" y="27237"/>
                  </a:cubicBezTo>
                  <a:lnTo>
                    <a:pt x="32900" y="27237"/>
                  </a:lnTo>
                  <a:cubicBezTo>
                    <a:pt x="32276" y="27237"/>
                    <a:pt x="31766" y="27747"/>
                    <a:pt x="31766" y="28371"/>
                  </a:cubicBezTo>
                  <a:lnTo>
                    <a:pt x="31766" y="40851"/>
                  </a:lnTo>
                  <a:lnTo>
                    <a:pt x="18152" y="40851"/>
                  </a:lnTo>
                  <a:lnTo>
                    <a:pt x="18152" y="18830"/>
                  </a:lnTo>
                  <a:lnTo>
                    <a:pt x="36304" y="7032"/>
                  </a:lnTo>
                  <a:close/>
                  <a:moveTo>
                    <a:pt x="62397" y="36313"/>
                  </a:moveTo>
                  <a:cubicBezTo>
                    <a:pt x="63021" y="36313"/>
                    <a:pt x="63531" y="36823"/>
                    <a:pt x="63531" y="37447"/>
                  </a:cubicBezTo>
                  <a:lnTo>
                    <a:pt x="63531" y="38582"/>
                  </a:lnTo>
                  <a:cubicBezTo>
                    <a:pt x="63531" y="39206"/>
                    <a:pt x="64042" y="39716"/>
                    <a:pt x="64666" y="39716"/>
                  </a:cubicBezTo>
                  <a:cubicBezTo>
                    <a:pt x="65290" y="39716"/>
                    <a:pt x="65800" y="39206"/>
                    <a:pt x="65800" y="38582"/>
                  </a:cubicBezTo>
                  <a:cubicBezTo>
                    <a:pt x="65800" y="37958"/>
                    <a:pt x="66311" y="37447"/>
                    <a:pt x="66935" y="37447"/>
                  </a:cubicBezTo>
                  <a:cubicBezTo>
                    <a:pt x="67876" y="37447"/>
                    <a:pt x="68069" y="37901"/>
                    <a:pt x="68069" y="38582"/>
                  </a:cubicBezTo>
                  <a:lnTo>
                    <a:pt x="68069" y="40851"/>
                  </a:lnTo>
                  <a:lnTo>
                    <a:pt x="56724" y="40851"/>
                  </a:lnTo>
                  <a:lnTo>
                    <a:pt x="56724" y="38582"/>
                  </a:lnTo>
                  <a:cubicBezTo>
                    <a:pt x="56724" y="37958"/>
                    <a:pt x="57235" y="37447"/>
                    <a:pt x="57859" y="37447"/>
                  </a:cubicBezTo>
                  <a:cubicBezTo>
                    <a:pt x="58483" y="37447"/>
                    <a:pt x="58993" y="37958"/>
                    <a:pt x="58993" y="38582"/>
                  </a:cubicBezTo>
                  <a:cubicBezTo>
                    <a:pt x="58993" y="39206"/>
                    <a:pt x="59504" y="39716"/>
                    <a:pt x="60128" y="39716"/>
                  </a:cubicBezTo>
                  <a:cubicBezTo>
                    <a:pt x="60752" y="39716"/>
                    <a:pt x="61262" y="39206"/>
                    <a:pt x="61262" y="38582"/>
                  </a:cubicBezTo>
                  <a:lnTo>
                    <a:pt x="61262" y="37447"/>
                  </a:lnTo>
                  <a:cubicBezTo>
                    <a:pt x="61262" y="36823"/>
                    <a:pt x="61773" y="36313"/>
                    <a:pt x="62397" y="36313"/>
                  </a:cubicBezTo>
                  <a:close/>
                  <a:moveTo>
                    <a:pt x="36298" y="1"/>
                  </a:moveTo>
                  <a:cubicBezTo>
                    <a:pt x="36083" y="1"/>
                    <a:pt x="35867" y="60"/>
                    <a:pt x="35680" y="179"/>
                  </a:cubicBezTo>
                  <a:lnTo>
                    <a:pt x="12990" y="14928"/>
                  </a:lnTo>
                  <a:cubicBezTo>
                    <a:pt x="12956" y="14950"/>
                    <a:pt x="12945" y="14984"/>
                    <a:pt x="12911" y="15007"/>
                  </a:cubicBezTo>
                  <a:cubicBezTo>
                    <a:pt x="12854" y="15064"/>
                    <a:pt x="12797" y="15109"/>
                    <a:pt x="12741" y="15177"/>
                  </a:cubicBezTo>
                  <a:cubicBezTo>
                    <a:pt x="12695" y="15234"/>
                    <a:pt x="12661" y="15291"/>
                    <a:pt x="12627" y="15347"/>
                  </a:cubicBezTo>
                  <a:cubicBezTo>
                    <a:pt x="12593" y="15415"/>
                    <a:pt x="12571" y="15472"/>
                    <a:pt x="12548" y="15552"/>
                  </a:cubicBezTo>
                  <a:cubicBezTo>
                    <a:pt x="12525" y="15620"/>
                    <a:pt x="12502" y="15699"/>
                    <a:pt x="12502" y="15767"/>
                  </a:cubicBezTo>
                  <a:cubicBezTo>
                    <a:pt x="12502" y="15813"/>
                    <a:pt x="12480" y="15847"/>
                    <a:pt x="12480" y="15881"/>
                  </a:cubicBezTo>
                  <a:lnTo>
                    <a:pt x="12480" y="20419"/>
                  </a:lnTo>
                  <a:cubicBezTo>
                    <a:pt x="12480" y="20453"/>
                    <a:pt x="12491" y="20487"/>
                    <a:pt x="12502" y="20521"/>
                  </a:cubicBezTo>
                  <a:cubicBezTo>
                    <a:pt x="12502" y="20589"/>
                    <a:pt x="12525" y="20668"/>
                    <a:pt x="12548" y="20736"/>
                  </a:cubicBezTo>
                  <a:cubicBezTo>
                    <a:pt x="12559" y="20816"/>
                    <a:pt x="12593" y="20884"/>
                    <a:pt x="12627" y="20952"/>
                  </a:cubicBezTo>
                  <a:cubicBezTo>
                    <a:pt x="12639" y="20974"/>
                    <a:pt x="12639" y="21008"/>
                    <a:pt x="12661" y="21043"/>
                  </a:cubicBezTo>
                  <a:cubicBezTo>
                    <a:pt x="12673" y="21065"/>
                    <a:pt x="12718" y="21088"/>
                    <a:pt x="12741" y="21122"/>
                  </a:cubicBezTo>
                  <a:cubicBezTo>
                    <a:pt x="12786" y="21179"/>
                    <a:pt x="12843" y="21235"/>
                    <a:pt x="12900" y="21292"/>
                  </a:cubicBezTo>
                  <a:cubicBezTo>
                    <a:pt x="12956" y="21326"/>
                    <a:pt x="13013" y="21372"/>
                    <a:pt x="13081" y="21406"/>
                  </a:cubicBezTo>
                  <a:cubicBezTo>
                    <a:pt x="13138" y="21440"/>
                    <a:pt x="13206" y="21462"/>
                    <a:pt x="13274" y="21485"/>
                  </a:cubicBezTo>
                  <a:cubicBezTo>
                    <a:pt x="13353" y="21508"/>
                    <a:pt x="13421" y="21530"/>
                    <a:pt x="13501" y="21530"/>
                  </a:cubicBezTo>
                  <a:cubicBezTo>
                    <a:pt x="13535" y="21542"/>
                    <a:pt x="13580" y="21553"/>
                    <a:pt x="13614" y="21553"/>
                  </a:cubicBezTo>
                  <a:cubicBezTo>
                    <a:pt x="13648" y="21553"/>
                    <a:pt x="13671" y="21542"/>
                    <a:pt x="13705" y="21542"/>
                  </a:cubicBezTo>
                  <a:cubicBezTo>
                    <a:pt x="13784" y="21530"/>
                    <a:pt x="13864" y="21519"/>
                    <a:pt x="13932" y="21496"/>
                  </a:cubicBezTo>
                  <a:cubicBezTo>
                    <a:pt x="14000" y="21474"/>
                    <a:pt x="14079" y="21440"/>
                    <a:pt x="14136" y="21406"/>
                  </a:cubicBezTo>
                  <a:cubicBezTo>
                    <a:pt x="14170" y="21394"/>
                    <a:pt x="14204" y="21394"/>
                    <a:pt x="14227" y="21372"/>
                  </a:cubicBezTo>
                  <a:lnTo>
                    <a:pt x="15883" y="20305"/>
                  </a:lnTo>
                  <a:lnTo>
                    <a:pt x="15883" y="35337"/>
                  </a:lnTo>
                  <a:cubicBezTo>
                    <a:pt x="15509" y="35224"/>
                    <a:pt x="15134" y="35167"/>
                    <a:pt x="14749" y="35167"/>
                  </a:cubicBezTo>
                  <a:cubicBezTo>
                    <a:pt x="14159" y="35167"/>
                    <a:pt x="13580" y="35314"/>
                    <a:pt x="13081" y="35609"/>
                  </a:cubicBezTo>
                  <a:cubicBezTo>
                    <a:pt x="12406" y="34560"/>
                    <a:pt x="11306" y="34035"/>
                    <a:pt x="10207" y="34035"/>
                  </a:cubicBezTo>
                  <a:cubicBezTo>
                    <a:pt x="9108" y="34035"/>
                    <a:pt x="8010" y="34560"/>
                    <a:pt x="7341" y="35609"/>
                  </a:cubicBezTo>
                  <a:cubicBezTo>
                    <a:pt x="6799" y="35303"/>
                    <a:pt x="6226" y="35163"/>
                    <a:pt x="5669" y="35163"/>
                  </a:cubicBezTo>
                  <a:cubicBezTo>
                    <a:pt x="3893" y="35163"/>
                    <a:pt x="2269" y="36584"/>
                    <a:pt x="2269" y="38570"/>
                  </a:cubicBezTo>
                  <a:lnTo>
                    <a:pt x="2269" y="40839"/>
                  </a:lnTo>
                  <a:lnTo>
                    <a:pt x="1135" y="40839"/>
                  </a:lnTo>
                  <a:cubicBezTo>
                    <a:pt x="511" y="40839"/>
                    <a:pt x="1" y="41350"/>
                    <a:pt x="1" y="41974"/>
                  </a:cubicBezTo>
                  <a:cubicBezTo>
                    <a:pt x="1" y="42598"/>
                    <a:pt x="511" y="43108"/>
                    <a:pt x="1135" y="43108"/>
                  </a:cubicBezTo>
                  <a:lnTo>
                    <a:pt x="71473" y="43108"/>
                  </a:lnTo>
                  <a:cubicBezTo>
                    <a:pt x="72097" y="43108"/>
                    <a:pt x="72607" y="42598"/>
                    <a:pt x="72607" y="41974"/>
                  </a:cubicBezTo>
                  <a:cubicBezTo>
                    <a:pt x="72607" y="41350"/>
                    <a:pt x="72097" y="40839"/>
                    <a:pt x="71473" y="40839"/>
                  </a:cubicBezTo>
                  <a:lnTo>
                    <a:pt x="71473" y="40851"/>
                  </a:lnTo>
                  <a:lnTo>
                    <a:pt x="70338" y="40851"/>
                  </a:lnTo>
                  <a:lnTo>
                    <a:pt x="70338" y="38582"/>
                  </a:lnTo>
                  <a:cubicBezTo>
                    <a:pt x="70338" y="36517"/>
                    <a:pt x="69011" y="35178"/>
                    <a:pt x="66935" y="35178"/>
                  </a:cubicBezTo>
                  <a:cubicBezTo>
                    <a:pt x="66356" y="35178"/>
                    <a:pt x="65778" y="35326"/>
                    <a:pt x="65267" y="35621"/>
                  </a:cubicBezTo>
                  <a:cubicBezTo>
                    <a:pt x="64598" y="34571"/>
                    <a:pt x="63500" y="34047"/>
                    <a:pt x="62402" y="34047"/>
                  </a:cubicBezTo>
                  <a:cubicBezTo>
                    <a:pt x="61305" y="34047"/>
                    <a:pt x="60207" y="34571"/>
                    <a:pt x="59538" y="35621"/>
                  </a:cubicBezTo>
                  <a:cubicBezTo>
                    <a:pt x="59027" y="35326"/>
                    <a:pt x="58449" y="35178"/>
                    <a:pt x="57859" y="35178"/>
                  </a:cubicBezTo>
                  <a:cubicBezTo>
                    <a:pt x="57473" y="35178"/>
                    <a:pt x="57087" y="35246"/>
                    <a:pt x="56724" y="35382"/>
                  </a:cubicBezTo>
                  <a:lnTo>
                    <a:pt x="56724" y="20305"/>
                  </a:lnTo>
                  <a:lnTo>
                    <a:pt x="58381" y="21383"/>
                  </a:lnTo>
                  <a:cubicBezTo>
                    <a:pt x="58415" y="21394"/>
                    <a:pt x="58460" y="21417"/>
                    <a:pt x="58494" y="21428"/>
                  </a:cubicBezTo>
                  <a:cubicBezTo>
                    <a:pt x="58528" y="21451"/>
                    <a:pt x="58562" y="21462"/>
                    <a:pt x="58608" y="21485"/>
                  </a:cubicBezTo>
                  <a:cubicBezTo>
                    <a:pt x="58732" y="21530"/>
                    <a:pt x="58857" y="21553"/>
                    <a:pt x="58993" y="21564"/>
                  </a:cubicBezTo>
                  <a:cubicBezTo>
                    <a:pt x="59129" y="21553"/>
                    <a:pt x="59266" y="21530"/>
                    <a:pt x="59390" y="21485"/>
                  </a:cubicBezTo>
                  <a:cubicBezTo>
                    <a:pt x="59413" y="21474"/>
                    <a:pt x="59447" y="21462"/>
                    <a:pt x="59470" y="21451"/>
                  </a:cubicBezTo>
                  <a:cubicBezTo>
                    <a:pt x="59583" y="21394"/>
                    <a:pt x="59685" y="21326"/>
                    <a:pt x="59776" y="21235"/>
                  </a:cubicBezTo>
                  <a:cubicBezTo>
                    <a:pt x="59799" y="21224"/>
                    <a:pt x="59810" y="21201"/>
                    <a:pt x="59822" y="21179"/>
                  </a:cubicBezTo>
                  <a:cubicBezTo>
                    <a:pt x="59867" y="21133"/>
                    <a:pt x="59912" y="21088"/>
                    <a:pt x="59946" y="21043"/>
                  </a:cubicBezTo>
                  <a:cubicBezTo>
                    <a:pt x="59958" y="21008"/>
                    <a:pt x="59969" y="20974"/>
                    <a:pt x="59980" y="20952"/>
                  </a:cubicBezTo>
                  <a:cubicBezTo>
                    <a:pt x="60014" y="20884"/>
                    <a:pt x="60037" y="20816"/>
                    <a:pt x="60060" y="20736"/>
                  </a:cubicBezTo>
                  <a:cubicBezTo>
                    <a:pt x="60082" y="20668"/>
                    <a:pt x="60094" y="20589"/>
                    <a:pt x="60105" y="20521"/>
                  </a:cubicBezTo>
                  <a:cubicBezTo>
                    <a:pt x="60105" y="20487"/>
                    <a:pt x="60128" y="20453"/>
                    <a:pt x="60128" y="20419"/>
                  </a:cubicBezTo>
                  <a:lnTo>
                    <a:pt x="60128" y="15881"/>
                  </a:lnTo>
                  <a:cubicBezTo>
                    <a:pt x="60128" y="15847"/>
                    <a:pt x="60105" y="15813"/>
                    <a:pt x="60105" y="15767"/>
                  </a:cubicBezTo>
                  <a:cubicBezTo>
                    <a:pt x="60094" y="15699"/>
                    <a:pt x="60082" y="15620"/>
                    <a:pt x="60060" y="15552"/>
                  </a:cubicBezTo>
                  <a:cubicBezTo>
                    <a:pt x="60037" y="15472"/>
                    <a:pt x="60003" y="15415"/>
                    <a:pt x="59969" y="15347"/>
                  </a:cubicBezTo>
                  <a:cubicBezTo>
                    <a:pt x="59935" y="15291"/>
                    <a:pt x="59901" y="15234"/>
                    <a:pt x="59856" y="15177"/>
                  </a:cubicBezTo>
                  <a:cubicBezTo>
                    <a:pt x="59810" y="15109"/>
                    <a:pt x="59753" y="15064"/>
                    <a:pt x="59685" y="15007"/>
                  </a:cubicBezTo>
                  <a:cubicBezTo>
                    <a:pt x="59663" y="14984"/>
                    <a:pt x="59640" y="14950"/>
                    <a:pt x="59606" y="14928"/>
                  </a:cubicBezTo>
                  <a:lnTo>
                    <a:pt x="36916" y="179"/>
                  </a:lnTo>
                  <a:cubicBezTo>
                    <a:pt x="36729" y="60"/>
                    <a:pt x="36514" y="1"/>
                    <a:pt x="36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-1522805" y="2401940"/>
              <a:ext cx="50154" cy="23538"/>
            </a:xfrm>
            <a:custGeom>
              <a:avLst/>
              <a:gdLst/>
              <a:ahLst/>
              <a:cxnLst/>
              <a:rect l="l" t="t" r="r" b="b"/>
              <a:pathLst>
                <a:path w="8555" h="4015" extrusionOk="0">
                  <a:moveTo>
                    <a:pt x="4266" y="1"/>
                  </a:moveTo>
                  <a:cubicBezTo>
                    <a:pt x="2621" y="1"/>
                    <a:pt x="1112" y="886"/>
                    <a:pt x="306" y="2326"/>
                  </a:cubicBezTo>
                  <a:cubicBezTo>
                    <a:pt x="0" y="2871"/>
                    <a:pt x="193" y="3563"/>
                    <a:pt x="749" y="3869"/>
                  </a:cubicBezTo>
                  <a:cubicBezTo>
                    <a:pt x="924" y="3968"/>
                    <a:pt x="1114" y="4014"/>
                    <a:pt x="1301" y="4014"/>
                  </a:cubicBezTo>
                  <a:cubicBezTo>
                    <a:pt x="1698" y="4014"/>
                    <a:pt x="2084" y="3804"/>
                    <a:pt x="2292" y="3427"/>
                  </a:cubicBezTo>
                  <a:cubicBezTo>
                    <a:pt x="2723" y="2650"/>
                    <a:pt x="3500" y="2261"/>
                    <a:pt x="4277" y="2261"/>
                  </a:cubicBezTo>
                  <a:cubicBezTo>
                    <a:pt x="5054" y="2261"/>
                    <a:pt x="5831" y="2650"/>
                    <a:pt x="6262" y="3427"/>
                  </a:cubicBezTo>
                  <a:cubicBezTo>
                    <a:pt x="6471" y="3804"/>
                    <a:pt x="6856" y="4014"/>
                    <a:pt x="7253" y="4014"/>
                  </a:cubicBezTo>
                  <a:cubicBezTo>
                    <a:pt x="7441" y="4014"/>
                    <a:pt x="7631" y="3968"/>
                    <a:pt x="7805" y="3869"/>
                  </a:cubicBezTo>
                  <a:cubicBezTo>
                    <a:pt x="8361" y="3563"/>
                    <a:pt x="8554" y="2871"/>
                    <a:pt x="8248" y="2326"/>
                  </a:cubicBezTo>
                  <a:cubicBezTo>
                    <a:pt x="7442" y="886"/>
                    <a:pt x="5922" y="1"/>
                    <a:pt x="4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-1545950" y="2375272"/>
              <a:ext cx="96444" cy="37174"/>
            </a:xfrm>
            <a:custGeom>
              <a:avLst/>
              <a:gdLst/>
              <a:ahLst/>
              <a:cxnLst/>
              <a:rect l="l" t="t" r="r" b="b"/>
              <a:pathLst>
                <a:path w="16451" h="6341" extrusionOk="0">
                  <a:moveTo>
                    <a:pt x="8225" y="0"/>
                  </a:moveTo>
                  <a:cubicBezTo>
                    <a:pt x="4935" y="0"/>
                    <a:pt x="1906" y="1782"/>
                    <a:pt x="306" y="4652"/>
                  </a:cubicBezTo>
                  <a:cubicBezTo>
                    <a:pt x="0" y="5196"/>
                    <a:pt x="193" y="5888"/>
                    <a:pt x="738" y="6195"/>
                  </a:cubicBezTo>
                  <a:cubicBezTo>
                    <a:pt x="913" y="6293"/>
                    <a:pt x="1104" y="6340"/>
                    <a:pt x="1292" y="6340"/>
                  </a:cubicBezTo>
                  <a:cubicBezTo>
                    <a:pt x="1688" y="6340"/>
                    <a:pt x="2073" y="6133"/>
                    <a:pt x="2280" y="5764"/>
                  </a:cubicBezTo>
                  <a:cubicBezTo>
                    <a:pt x="3579" y="3438"/>
                    <a:pt x="5902" y="2275"/>
                    <a:pt x="8225" y="2275"/>
                  </a:cubicBezTo>
                  <a:cubicBezTo>
                    <a:pt x="10548" y="2275"/>
                    <a:pt x="12871" y="3438"/>
                    <a:pt x="14170" y="5764"/>
                  </a:cubicBezTo>
                  <a:lnTo>
                    <a:pt x="14158" y="5764"/>
                  </a:lnTo>
                  <a:cubicBezTo>
                    <a:pt x="14366" y="6133"/>
                    <a:pt x="14751" y="6340"/>
                    <a:pt x="15147" y="6340"/>
                  </a:cubicBezTo>
                  <a:cubicBezTo>
                    <a:pt x="15335" y="6340"/>
                    <a:pt x="15526" y="6293"/>
                    <a:pt x="15701" y="6195"/>
                  </a:cubicBezTo>
                  <a:cubicBezTo>
                    <a:pt x="16257" y="5888"/>
                    <a:pt x="16450" y="5196"/>
                    <a:pt x="16144" y="4652"/>
                  </a:cubicBezTo>
                  <a:cubicBezTo>
                    <a:pt x="14533" y="1782"/>
                    <a:pt x="11504" y="0"/>
                    <a:pt x="82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-1569295" y="2348732"/>
              <a:ext cx="143133" cy="50887"/>
            </a:xfrm>
            <a:custGeom>
              <a:avLst/>
              <a:gdLst/>
              <a:ahLst/>
              <a:cxnLst/>
              <a:rect l="l" t="t" r="r" b="b"/>
              <a:pathLst>
                <a:path w="24415" h="8680" extrusionOk="0">
                  <a:moveTo>
                    <a:pt x="12196" y="1"/>
                  </a:moveTo>
                  <a:cubicBezTo>
                    <a:pt x="7272" y="1"/>
                    <a:pt x="2723" y="2667"/>
                    <a:pt x="318" y="6967"/>
                  </a:cubicBezTo>
                  <a:cubicBezTo>
                    <a:pt x="0" y="7511"/>
                    <a:pt x="204" y="8203"/>
                    <a:pt x="749" y="8509"/>
                  </a:cubicBezTo>
                  <a:cubicBezTo>
                    <a:pt x="919" y="8600"/>
                    <a:pt x="1112" y="8657"/>
                    <a:pt x="1305" y="8657"/>
                  </a:cubicBezTo>
                  <a:cubicBezTo>
                    <a:pt x="1713" y="8657"/>
                    <a:pt x="2099" y="8430"/>
                    <a:pt x="2292" y="8067"/>
                  </a:cubicBezTo>
                  <a:cubicBezTo>
                    <a:pt x="4300" y="4482"/>
                    <a:pt x="8089" y="2270"/>
                    <a:pt x="12196" y="2270"/>
                  </a:cubicBezTo>
                  <a:cubicBezTo>
                    <a:pt x="16303" y="2270"/>
                    <a:pt x="20092" y="4482"/>
                    <a:pt x="22100" y="8067"/>
                  </a:cubicBezTo>
                  <a:cubicBezTo>
                    <a:pt x="22302" y="8456"/>
                    <a:pt x="22696" y="8679"/>
                    <a:pt x="23106" y="8679"/>
                  </a:cubicBezTo>
                  <a:cubicBezTo>
                    <a:pt x="23295" y="8679"/>
                    <a:pt x="23487" y="8632"/>
                    <a:pt x="23665" y="8532"/>
                  </a:cubicBezTo>
                  <a:cubicBezTo>
                    <a:pt x="24221" y="8226"/>
                    <a:pt x="24414" y="7511"/>
                    <a:pt x="24085" y="6967"/>
                  </a:cubicBezTo>
                  <a:cubicBezTo>
                    <a:pt x="21669" y="2667"/>
                    <a:pt x="17131" y="1"/>
                    <a:pt x="12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-1592440" y="2322128"/>
              <a:ext cx="190086" cy="64388"/>
            </a:xfrm>
            <a:custGeom>
              <a:avLst/>
              <a:gdLst/>
              <a:ahLst/>
              <a:cxnLst/>
              <a:rect l="l" t="t" r="r" b="b"/>
              <a:pathLst>
                <a:path w="32424" h="10983" extrusionOk="0">
                  <a:moveTo>
                    <a:pt x="16155" y="1"/>
                  </a:moveTo>
                  <a:cubicBezTo>
                    <a:pt x="9575" y="1"/>
                    <a:pt x="3517" y="3552"/>
                    <a:pt x="306" y="9292"/>
                  </a:cubicBezTo>
                  <a:cubicBezTo>
                    <a:pt x="0" y="9837"/>
                    <a:pt x="193" y="10529"/>
                    <a:pt x="738" y="10835"/>
                  </a:cubicBezTo>
                  <a:cubicBezTo>
                    <a:pt x="916" y="10934"/>
                    <a:pt x="1108" y="10980"/>
                    <a:pt x="1297" y="10980"/>
                  </a:cubicBezTo>
                  <a:cubicBezTo>
                    <a:pt x="1698" y="10980"/>
                    <a:pt x="2084" y="10770"/>
                    <a:pt x="2292" y="10393"/>
                  </a:cubicBezTo>
                  <a:cubicBezTo>
                    <a:pt x="5094" y="5378"/>
                    <a:pt x="10403" y="2270"/>
                    <a:pt x="16155" y="2270"/>
                  </a:cubicBezTo>
                  <a:cubicBezTo>
                    <a:pt x="21907" y="2270"/>
                    <a:pt x="27216" y="5378"/>
                    <a:pt x="30030" y="10393"/>
                  </a:cubicBezTo>
                  <a:cubicBezTo>
                    <a:pt x="30223" y="10756"/>
                    <a:pt x="30597" y="10971"/>
                    <a:pt x="31005" y="10983"/>
                  </a:cubicBezTo>
                  <a:cubicBezTo>
                    <a:pt x="31868" y="10983"/>
                    <a:pt x="32424" y="10052"/>
                    <a:pt x="31992" y="9292"/>
                  </a:cubicBezTo>
                  <a:cubicBezTo>
                    <a:pt x="28782" y="3552"/>
                    <a:pt x="22724" y="1"/>
                    <a:pt x="161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-1615720" y="2295530"/>
              <a:ext cx="235913" cy="78006"/>
            </a:xfrm>
            <a:custGeom>
              <a:avLst/>
              <a:gdLst/>
              <a:ahLst/>
              <a:cxnLst/>
              <a:rect l="l" t="t" r="r" b="b"/>
              <a:pathLst>
                <a:path w="40241" h="13306" extrusionOk="0">
                  <a:moveTo>
                    <a:pt x="20126" y="0"/>
                  </a:moveTo>
                  <a:cubicBezTo>
                    <a:pt x="11901" y="0"/>
                    <a:pt x="4323" y="4447"/>
                    <a:pt x="318" y="11617"/>
                  </a:cubicBezTo>
                  <a:cubicBezTo>
                    <a:pt x="1" y="12162"/>
                    <a:pt x="205" y="12854"/>
                    <a:pt x="749" y="13160"/>
                  </a:cubicBezTo>
                  <a:cubicBezTo>
                    <a:pt x="922" y="13257"/>
                    <a:pt x="1109" y="13303"/>
                    <a:pt x="1294" y="13303"/>
                  </a:cubicBezTo>
                  <a:cubicBezTo>
                    <a:pt x="1693" y="13303"/>
                    <a:pt x="2083" y="13090"/>
                    <a:pt x="2292" y="12718"/>
                  </a:cubicBezTo>
                  <a:cubicBezTo>
                    <a:pt x="5900" y="6262"/>
                    <a:pt x="12718" y="2269"/>
                    <a:pt x="20115" y="2269"/>
                  </a:cubicBezTo>
                  <a:cubicBezTo>
                    <a:pt x="27512" y="2269"/>
                    <a:pt x="34330" y="6262"/>
                    <a:pt x="37949" y="12718"/>
                  </a:cubicBezTo>
                  <a:cubicBezTo>
                    <a:pt x="38157" y="13095"/>
                    <a:pt x="38543" y="13305"/>
                    <a:pt x="38940" y="13305"/>
                  </a:cubicBezTo>
                  <a:cubicBezTo>
                    <a:pt x="39127" y="13305"/>
                    <a:pt x="39317" y="13258"/>
                    <a:pt x="39492" y="13160"/>
                  </a:cubicBezTo>
                  <a:cubicBezTo>
                    <a:pt x="40048" y="12854"/>
                    <a:pt x="40240" y="12162"/>
                    <a:pt x="39934" y="11617"/>
                  </a:cubicBezTo>
                  <a:cubicBezTo>
                    <a:pt x="35918" y="4447"/>
                    <a:pt x="28340" y="0"/>
                    <a:pt x="201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0"/>
          <p:cNvGrpSpPr/>
          <p:nvPr/>
        </p:nvGrpSpPr>
        <p:grpSpPr>
          <a:xfrm>
            <a:off x="1570225" y="1705695"/>
            <a:ext cx="381663" cy="307932"/>
            <a:chOff x="-1341636" y="2815364"/>
            <a:chExt cx="429317" cy="365802"/>
          </a:xfrm>
        </p:grpSpPr>
        <p:sp>
          <p:nvSpPr>
            <p:cNvPr id="281" name="Google Shape;281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0"/>
          <p:cNvSpPr/>
          <p:nvPr/>
        </p:nvSpPr>
        <p:spPr>
          <a:xfrm>
            <a:off x="928563" y="3151175"/>
            <a:ext cx="1664700" cy="157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"/>
          <p:cNvSpPr/>
          <p:nvPr/>
        </p:nvSpPr>
        <p:spPr>
          <a:xfrm>
            <a:off x="3739523" y="3151175"/>
            <a:ext cx="1664700" cy="157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"/>
          <p:cNvSpPr txBox="1"/>
          <p:nvPr/>
        </p:nvSpPr>
        <p:spPr>
          <a:xfrm>
            <a:off x="2593275" y="2170238"/>
            <a:ext cx="111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PACIFIC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PALISADES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06" name="Google Shape;306;p20"/>
          <p:cNvGrpSpPr/>
          <p:nvPr/>
        </p:nvGrpSpPr>
        <p:grpSpPr>
          <a:xfrm>
            <a:off x="2975700" y="1705695"/>
            <a:ext cx="381663" cy="307932"/>
            <a:chOff x="-1341636" y="2815364"/>
            <a:chExt cx="429317" cy="365802"/>
          </a:xfrm>
        </p:grpSpPr>
        <p:sp>
          <p:nvSpPr>
            <p:cNvPr id="307" name="Google Shape;307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0"/>
          <p:cNvSpPr txBox="1"/>
          <p:nvPr/>
        </p:nvSpPr>
        <p:spPr>
          <a:xfrm>
            <a:off x="3940100" y="2170238"/>
            <a:ext cx="111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DOWNTOWN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30" name="Google Shape;330;p20"/>
          <p:cNvGrpSpPr/>
          <p:nvPr/>
        </p:nvGrpSpPr>
        <p:grpSpPr>
          <a:xfrm>
            <a:off x="4381175" y="1705695"/>
            <a:ext cx="381663" cy="307932"/>
            <a:chOff x="-1341636" y="2815364"/>
            <a:chExt cx="429317" cy="365802"/>
          </a:xfrm>
        </p:grpSpPr>
        <p:sp>
          <p:nvSpPr>
            <p:cNvPr id="331" name="Google Shape;331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0"/>
          <p:cNvSpPr txBox="1"/>
          <p:nvPr/>
        </p:nvSpPr>
        <p:spPr>
          <a:xfrm>
            <a:off x="5490125" y="2170238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ENCINO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54" name="Google Shape;354;p20"/>
          <p:cNvGrpSpPr/>
          <p:nvPr/>
        </p:nvGrpSpPr>
        <p:grpSpPr>
          <a:xfrm>
            <a:off x="5786650" y="1705695"/>
            <a:ext cx="381663" cy="307932"/>
            <a:chOff x="-1341636" y="2815364"/>
            <a:chExt cx="429317" cy="365802"/>
          </a:xfrm>
        </p:grpSpPr>
        <p:sp>
          <p:nvSpPr>
            <p:cNvPr id="355" name="Google Shape;355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0"/>
          <p:cNvSpPr txBox="1"/>
          <p:nvPr/>
        </p:nvSpPr>
        <p:spPr>
          <a:xfrm>
            <a:off x="6809825" y="2170238"/>
            <a:ext cx="119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HOLLYWOOD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78" name="Google Shape;378;p20"/>
          <p:cNvGrpSpPr/>
          <p:nvPr/>
        </p:nvGrpSpPr>
        <p:grpSpPr>
          <a:xfrm>
            <a:off x="7192125" y="1705695"/>
            <a:ext cx="381663" cy="307932"/>
            <a:chOff x="-1341636" y="2815364"/>
            <a:chExt cx="429317" cy="365802"/>
          </a:xfrm>
        </p:grpSpPr>
        <p:sp>
          <p:nvSpPr>
            <p:cNvPr id="379" name="Google Shape;379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0"/>
          <p:cNvSpPr txBox="1"/>
          <p:nvPr/>
        </p:nvSpPr>
        <p:spPr>
          <a:xfrm>
            <a:off x="1273538" y="3972264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VENICE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02" name="Google Shape;402;p20"/>
          <p:cNvGrpSpPr/>
          <p:nvPr/>
        </p:nvGrpSpPr>
        <p:grpSpPr>
          <a:xfrm>
            <a:off x="1570062" y="3496970"/>
            <a:ext cx="381663" cy="307932"/>
            <a:chOff x="-1341636" y="2815364"/>
            <a:chExt cx="429317" cy="365802"/>
          </a:xfrm>
        </p:grpSpPr>
        <p:sp>
          <p:nvSpPr>
            <p:cNvPr id="403" name="Google Shape;403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0"/>
          <p:cNvSpPr txBox="1"/>
          <p:nvPr/>
        </p:nvSpPr>
        <p:spPr>
          <a:xfrm>
            <a:off x="6920976" y="3972264"/>
            <a:ext cx="108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WESTWOOD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26" name="Google Shape;426;p20"/>
          <p:cNvGrpSpPr/>
          <p:nvPr/>
        </p:nvGrpSpPr>
        <p:grpSpPr>
          <a:xfrm>
            <a:off x="7217487" y="3496970"/>
            <a:ext cx="381663" cy="307932"/>
            <a:chOff x="-1341636" y="2815364"/>
            <a:chExt cx="429317" cy="365802"/>
          </a:xfrm>
        </p:grpSpPr>
        <p:sp>
          <p:nvSpPr>
            <p:cNvPr id="427" name="Google Shape;427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0"/>
          <p:cNvSpPr txBox="1"/>
          <p:nvPr/>
        </p:nvSpPr>
        <p:spPr>
          <a:xfrm>
            <a:off x="2679038" y="3972264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VISTA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50" name="Google Shape;450;p20"/>
          <p:cNvGrpSpPr/>
          <p:nvPr/>
        </p:nvGrpSpPr>
        <p:grpSpPr>
          <a:xfrm>
            <a:off x="2975562" y="3496970"/>
            <a:ext cx="381663" cy="307932"/>
            <a:chOff x="-1341636" y="2815364"/>
            <a:chExt cx="429317" cy="365802"/>
          </a:xfrm>
        </p:grpSpPr>
        <p:sp>
          <p:nvSpPr>
            <p:cNvPr id="451" name="Google Shape;451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20"/>
          <p:cNvSpPr txBox="1"/>
          <p:nvPr/>
        </p:nvSpPr>
        <p:spPr>
          <a:xfrm>
            <a:off x="4084513" y="3972264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SOUTH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74" name="Google Shape;474;p20"/>
          <p:cNvGrpSpPr/>
          <p:nvPr/>
        </p:nvGrpSpPr>
        <p:grpSpPr>
          <a:xfrm>
            <a:off x="4381037" y="3496970"/>
            <a:ext cx="381663" cy="307932"/>
            <a:chOff x="-1341636" y="2815364"/>
            <a:chExt cx="429317" cy="365802"/>
          </a:xfrm>
        </p:grpSpPr>
        <p:sp>
          <p:nvSpPr>
            <p:cNvPr id="475" name="Google Shape;475;p20"/>
            <p:cNvSpPr/>
            <p:nvPr/>
          </p:nvSpPr>
          <p:spPr>
            <a:xfrm>
              <a:off x="-1341636" y="3041498"/>
              <a:ext cx="429317" cy="113064"/>
            </a:xfrm>
            <a:custGeom>
              <a:avLst/>
              <a:gdLst/>
              <a:ahLst/>
              <a:cxnLst/>
              <a:rect l="l" t="t" r="r" b="b"/>
              <a:pathLst>
                <a:path w="73231" h="19286" extrusionOk="0">
                  <a:moveTo>
                    <a:pt x="12796" y="1"/>
                  </a:moveTo>
                  <a:cubicBezTo>
                    <a:pt x="12428" y="1"/>
                    <a:pt x="12066" y="181"/>
                    <a:pt x="11844" y="510"/>
                  </a:cubicBezTo>
                  <a:lnTo>
                    <a:pt x="500" y="17527"/>
                  </a:lnTo>
                  <a:cubicBezTo>
                    <a:pt x="0" y="18276"/>
                    <a:pt x="534" y="19286"/>
                    <a:pt x="1441" y="19286"/>
                  </a:cubicBezTo>
                  <a:lnTo>
                    <a:pt x="71779" y="19286"/>
                  </a:lnTo>
                  <a:cubicBezTo>
                    <a:pt x="72686" y="19286"/>
                    <a:pt x="73231" y="18276"/>
                    <a:pt x="72720" y="17527"/>
                  </a:cubicBezTo>
                  <a:lnTo>
                    <a:pt x="61376" y="510"/>
                  </a:lnTo>
                  <a:cubicBezTo>
                    <a:pt x="61161" y="181"/>
                    <a:pt x="60802" y="1"/>
                    <a:pt x="60435" y="1"/>
                  </a:cubicBezTo>
                  <a:cubicBezTo>
                    <a:pt x="60220" y="1"/>
                    <a:pt x="60003" y="62"/>
                    <a:pt x="59810" y="192"/>
                  </a:cubicBezTo>
                  <a:cubicBezTo>
                    <a:pt x="59288" y="544"/>
                    <a:pt x="59141" y="1247"/>
                    <a:pt x="59492" y="1769"/>
                  </a:cubicBezTo>
                  <a:lnTo>
                    <a:pt x="69657" y="17017"/>
                  </a:lnTo>
                  <a:lnTo>
                    <a:pt x="3563" y="17017"/>
                  </a:lnTo>
                  <a:lnTo>
                    <a:pt x="13728" y="1769"/>
                  </a:lnTo>
                  <a:cubicBezTo>
                    <a:pt x="14079" y="1247"/>
                    <a:pt x="13943" y="544"/>
                    <a:pt x="13421" y="192"/>
                  </a:cubicBezTo>
                  <a:cubicBezTo>
                    <a:pt x="13228" y="62"/>
                    <a:pt x="13011" y="1"/>
                    <a:pt x="127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-1339842" y="3141254"/>
              <a:ext cx="425664" cy="39912"/>
            </a:xfrm>
            <a:custGeom>
              <a:avLst/>
              <a:gdLst/>
              <a:ahLst/>
              <a:cxnLst/>
              <a:rect l="l" t="t" r="r" b="b"/>
              <a:pathLst>
                <a:path w="72608" h="6808" extrusionOk="0">
                  <a:moveTo>
                    <a:pt x="70338" y="2270"/>
                  </a:moveTo>
                  <a:lnTo>
                    <a:pt x="70338" y="4539"/>
                  </a:lnTo>
                  <a:lnTo>
                    <a:pt x="2270" y="4539"/>
                  </a:lnTo>
                  <a:lnTo>
                    <a:pt x="2270" y="2270"/>
                  </a:lnTo>
                  <a:close/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5673"/>
                  </a:lnTo>
                  <a:cubicBezTo>
                    <a:pt x="1" y="6297"/>
                    <a:pt x="511" y="6808"/>
                    <a:pt x="1135" y="6808"/>
                  </a:cubicBezTo>
                  <a:lnTo>
                    <a:pt x="71473" y="6808"/>
                  </a:lnTo>
                  <a:cubicBezTo>
                    <a:pt x="72097" y="6808"/>
                    <a:pt x="72607" y="6297"/>
                    <a:pt x="72607" y="5673"/>
                  </a:cubicBezTo>
                  <a:lnTo>
                    <a:pt x="72607" y="1135"/>
                  </a:lnTo>
                  <a:cubicBezTo>
                    <a:pt x="72607" y="511"/>
                    <a:pt x="72097" y="1"/>
                    <a:pt x="714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-1281979" y="3068102"/>
              <a:ext cx="50089" cy="86507"/>
            </a:xfrm>
            <a:custGeom>
              <a:avLst/>
              <a:gdLst/>
              <a:ahLst/>
              <a:cxnLst/>
              <a:rect l="l" t="t" r="r" b="b"/>
              <a:pathLst>
                <a:path w="8544" h="14756" extrusionOk="0">
                  <a:moveTo>
                    <a:pt x="7256" y="0"/>
                  </a:moveTo>
                  <a:cubicBezTo>
                    <a:pt x="6832" y="0"/>
                    <a:pt x="6425" y="238"/>
                    <a:pt x="6229" y="646"/>
                  </a:cubicBezTo>
                  <a:lnTo>
                    <a:pt x="284" y="13125"/>
                  </a:lnTo>
                  <a:cubicBezTo>
                    <a:pt x="1" y="13693"/>
                    <a:pt x="250" y="14373"/>
                    <a:pt x="817" y="14645"/>
                  </a:cubicBezTo>
                  <a:cubicBezTo>
                    <a:pt x="974" y="14721"/>
                    <a:pt x="1139" y="14756"/>
                    <a:pt x="1301" y="14756"/>
                  </a:cubicBezTo>
                  <a:cubicBezTo>
                    <a:pt x="1728" y="14756"/>
                    <a:pt x="2137" y="14512"/>
                    <a:pt x="2326" y="14101"/>
                  </a:cubicBezTo>
                  <a:lnTo>
                    <a:pt x="8282" y="1622"/>
                  </a:lnTo>
                  <a:cubicBezTo>
                    <a:pt x="8543" y="1054"/>
                    <a:pt x="8305" y="385"/>
                    <a:pt x="7749" y="113"/>
                  </a:cubicBezTo>
                  <a:cubicBezTo>
                    <a:pt x="7590" y="36"/>
                    <a:pt x="7422" y="0"/>
                    <a:pt x="7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-1213341" y="3074762"/>
              <a:ext cx="24347" cy="46548"/>
            </a:xfrm>
            <a:custGeom>
              <a:avLst/>
              <a:gdLst/>
              <a:ahLst/>
              <a:cxnLst/>
              <a:rect l="l" t="t" r="r" b="b"/>
              <a:pathLst>
                <a:path w="4153" h="7940" extrusionOk="0">
                  <a:moveTo>
                    <a:pt x="2892" y="0"/>
                  </a:moveTo>
                  <a:cubicBezTo>
                    <a:pt x="2399" y="0"/>
                    <a:pt x="1945" y="327"/>
                    <a:pt x="1804" y="826"/>
                  </a:cubicBezTo>
                  <a:lnTo>
                    <a:pt x="171" y="6498"/>
                  </a:lnTo>
                  <a:cubicBezTo>
                    <a:pt x="0" y="7100"/>
                    <a:pt x="352" y="7724"/>
                    <a:pt x="953" y="7894"/>
                  </a:cubicBezTo>
                  <a:cubicBezTo>
                    <a:pt x="1055" y="7928"/>
                    <a:pt x="1158" y="7939"/>
                    <a:pt x="1271" y="7939"/>
                  </a:cubicBezTo>
                  <a:cubicBezTo>
                    <a:pt x="1770" y="7939"/>
                    <a:pt x="2213" y="7599"/>
                    <a:pt x="2360" y="7122"/>
                  </a:cubicBezTo>
                  <a:lnTo>
                    <a:pt x="3982" y="1450"/>
                  </a:lnTo>
                  <a:cubicBezTo>
                    <a:pt x="4153" y="849"/>
                    <a:pt x="3801" y="213"/>
                    <a:pt x="3200" y="43"/>
                  </a:cubicBezTo>
                  <a:cubicBezTo>
                    <a:pt x="3097" y="14"/>
                    <a:pt x="2994" y="0"/>
                    <a:pt x="2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-999847" y="3114814"/>
              <a:ext cx="27735" cy="39748"/>
            </a:xfrm>
            <a:custGeom>
              <a:avLst/>
              <a:gdLst/>
              <a:ahLst/>
              <a:cxnLst/>
              <a:rect l="l" t="t" r="r" b="b"/>
              <a:pathLst>
                <a:path w="4731" h="6780" extrusionOk="0">
                  <a:moveTo>
                    <a:pt x="1279" y="1"/>
                  </a:moveTo>
                  <a:cubicBezTo>
                    <a:pt x="1116" y="1"/>
                    <a:pt x="951" y="35"/>
                    <a:pt x="794" y="109"/>
                  </a:cubicBezTo>
                  <a:cubicBezTo>
                    <a:pt x="238" y="370"/>
                    <a:pt x="0" y="1039"/>
                    <a:pt x="250" y="1595"/>
                  </a:cubicBezTo>
                  <a:lnTo>
                    <a:pt x="2417" y="6133"/>
                  </a:lnTo>
                  <a:cubicBezTo>
                    <a:pt x="2609" y="6530"/>
                    <a:pt x="3007" y="6780"/>
                    <a:pt x="3438" y="6780"/>
                  </a:cubicBezTo>
                  <a:cubicBezTo>
                    <a:pt x="3608" y="6780"/>
                    <a:pt x="3778" y="6746"/>
                    <a:pt x="3925" y="6666"/>
                  </a:cubicBezTo>
                  <a:cubicBezTo>
                    <a:pt x="4493" y="6405"/>
                    <a:pt x="4731" y="5725"/>
                    <a:pt x="4470" y="5157"/>
                  </a:cubicBezTo>
                  <a:lnTo>
                    <a:pt x="2303" y="619"/>
                  </a:lnTo>
                  <a:cubicBezTo>
                    <a:pt x="2099" y="228"/>
                    <a:pt x="1696" y="1"/>
                    <a:pt x="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-1034764" y="3041498"/>
              <a:ext cx="37315" cy="59856"/>
            </a:xfrm>
            <a:custGeom>
              <a:avLst/>
              <a:gdLst/>
              <a:ahLst/>
              <a:cxnLst/>
              <a:rect l="l" t="t" r="r" b="b"/>
              <a:pathLst>
                <a:path w="6365" h="10210" extrusionOk="0">
                  <a:moveTo>
                    <a:pt x="1289" y="0"/>
                  </a:moveTo>
                  <a:cubicBezTo>
                    <a:pt x="1127" y="0"/>
                    <a:pt x="962" y="36"/>
                    <a:pt x="806" y="113"/>
                  </a:cubicBezTo>
                  <a:cubicBezTo>
                    <a:pt x="238" y="385"/>
                    <a:pt x="0" y="1054"/>
                    <a:pt x="261" y="1622"/>
                  </a:cubicBezTo>
                  <a:lnTo>
                    <a:pt x="4039" y="9563"/>
                  </a:lnTo>
                  <a:cubicBezTo>
                    <a:pt x="4232" y="9960"/>
                    <a:pt x="4629" y="10210"/>
                    <a:pt x="5071" y="10210"/>
                  </a:cubicBezTo>
                  <a:cubicBezTo>
                    <a:pt x="5230" y="10210"/>
                    <a:pt x="5400" y="10164"/>
                    <a:pt x="5559" y="10096"/>
                  </a:cubicBezTo>
                  <a:cubicBezTo>
                    <a:pt x="6126" y="9824"/>
                    <a:pt x="6365" y="9155"/>
                    <a:pt x="6092" y="8587"/>
                  </a:cubicBezTo>
                  <a:lnTo>
                    <a:pt x="2314" y="646"/>
                  </a:lnTo>
                  <a:cubicBezTo>
                    <a:pt x="2110" y="238"/>
                    <a:pt x="1707" y="0"/>
                    <a:pt x="12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-1065161" y="3074498"/>
              <a:ext cx="24546" cy="46953"/>
            </a:xfrm>
            <a:custGeom>
              <a:avLst/>
              <a:gdLst/>
              <a:ahLst/>
              <a:cxnLst/>
              <a:rect l="l" t="t" r="r" b="b"/>
              <a:pathLst>
                <a:path w="4187" h="8009" extrusionOk="0">
                  <a:moveTo>
                    <a:pt x="1271" y="1"/>
                  </a:moveTo>
                  <a:cubicBezTo>
                    <a:pt x="1170" y="1"/>
                    <a:pt x="1067" y="15"/>
                    <a:pt x="965" y="43"/>
                  </a:cubicBezTo>
                  <a:cubicBezTo>
                    <a:pt x="341" y="224"/>
                    <a:pt x="1" y="882"/>
                    <a:pt x="193" y="1495"/>
                  </a:cubicBezTo>
                  <a:lnTo>
                    <a:pt x="1827" y="7167"/>
                  </a:lnTo>
                  <a:cubicBezTo>
                    <a:pt x="1958" y="7673"/>
                    <a:pt x="2414" y="8008"/>
                    <a:pt x="2913" y="8008"/>
                  </a:cubicBezTo>
                  <a:cubicBezTo>
                    <a:pt x="3019" y="8008"/>
                    <a:pt x="3127" y="7993"/>
                    <a:pt x="3234" y="7961"/>
                  </a:cubicBezTo>
                  <a:cubicBezTo>
                    <a:pt x="3846" y="7791"/>
                    <a:pt x="4187" y="7145"/>
                    <a:pt x="4005" y="6543"/>
                  </a:cubicBezTo>
                  <a:lnTo>
                    <a:pt x="2372" y="871"/>
                  </a:lnTo>
                  <a:cubicBezTo>
                    <a:pt x="2249" y="341"/>
                    <a:pt x="1779" y="1"/>
                    <a:pt x="12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-1291025" y="3068096"/>
              <a:ext cx="58203" cy="13308"/>
            </a:xfrm>
            <a:custGeom>
              <a:avLst/>
              <a:gdLst/>
              <a:ahLst/>
              <a:cxnLst/>
              <a:rect l="l" t="t" r="r" b="b"/>
              <a:pathLst>
                <a:path w="9928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8804" y="2269"/>
                  </a:lnTo>
                  <a:cubicBezTo>
                    <a:pt x="9428" y="2269"/>
                    <a:pt x="9927" y="1759"/>
                    <a:pt x="9927" y="1135"/>
                  </a:cubicBezTo>
                  <a:cubicBezTo>
                    <a:pt x="9927" y="511"/>
                    <a:pt x="9428" y="0"/>
                    <a:pt x="88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-998985" y="3114650"/>
              <a:ext cx="67049" cy="13308"/>
            </a:xfrm>
            <a:custGeom>
              <a:avLst/>
              <a:gdLst/>
              <a:ahLst/>
              <a:cxnLst/>
              <a:rect l="l" t="t" r="r" b="b"/>
              <a:pathLst>
                <a:path w="11437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313" y="2270"/>
                  </a:lnTo>
                  <a:cubicBezTo>
                    <a:pt x="10937" y="2270"/>
                    <a:pt x="11436" y="1759"/>
                    <a:pt x="11436" y="1135"/>
                  </a:cubicBezTo>
                  <a:cubicBezTo>
                    <a:pt x="11436" y="511"/>
                    <a:pt x="10937" y="1"/>
                    <a:pt x="10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-1011689" y="3088046"/>
              <a:ext cx="62060" cy="13308"/>
            </a:xfrm>
            <a:custGeom>
              <a:avLst/>
              <a:gdLst/>
              <a:ahLst/>
              <a:cxnLst/>
              <a:rect l="l" t="t" r="r" b="b"/>
              <a:pathLst>
                <a:path w="10586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9451" y="2270"/>
                  </a:lnTo>
                  <a:cubicBezTo>
                    <a:pt x="10075" y="2270"/>
                    <a:pt x="10585" y="1759"/>
                    <a:pt x="10585" y="1135"/>
                  </a:cubicBezTo>
                  <a:cubicBezTo>
                    <a:pt x="10585" y="511"/>
                    <a:pt x="10075" y="1"/>
                    <a:pt x="94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-1203035" y="3074744"/>
              <a:ext cx="69377" cy="13308"/>
            </a:xfrm>
            <a:custGeom>
              <a:avLst/>
              <a:gdLst/>
              <a:ahLst/>
              <a:cxnLst/>
              <a:rect l="l" t="t" r="r" b="b"/>
              <a:pathLst>
                <a:path w="11834" h="2270" extrusionOk="0">
                  <a:moveTo>
                    <a:pt x="1135" y="1"/>
                  </a:moveTo>
                  <a:cubicBezTo>
                    <a:pt x="500" y="1"/>
                    <a:pt x="1" y="511"/>
                    <a:pt x="1" y="1135"/>
                  </a:cubicBezTo>
                  <a:cubicBezTo>
                    <a:pt x="1" y="1759"/>
                    <a:pt x="500" y="2270"/>
                    <a:pt x="1135" y="2270"/>
                  </a:cubicBezTo>
                  <a:lnTo>
                    <a:pt x="10699" y="2270"/>
                  </a:lnTo>
                  <a:cubicBezTo>
                    <a:pt x="11323" y="2270"/>
                    <a:pt x="11833" y="1759"/>
                    <a:pt x="11833" y="1135"/>
                  </a:cubicBezTo>
                  <a:cubicBezTo>
                    <a:pt x="11833" y="511"/>
                    <a:pt x="11323" y="1"/>
                    <a:pt x="106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-1119700" y="3074744"/>
              <a:ext cx="68779" cy="13308"/>
            </a:xfrm>
            <a:custGeom>
              <a:avLst/>
              <a:gdLst/>
              <a:ahLst/>
              <a:cxnLst/>
              <a:rect l="l" t="t" r="r" b="b"/>
              <a:pathLst>
                <a:path w="11732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0597" y="2270"/>
                  </a:lnTo>
                  <a:cubicBezTo>
                    <a:pt x="11221" y="2270"/>
                    <a:pt x="11731" y="1759"/>
                    <a:pt x="11731" y="1135"/>
                  </a:cubicBezTo>
                  <a:cubicBezTo>
                    <a:pt x="11731" y="511"/>
                    <a:pt x="11221" y="1"/>
                    <a:pt x="10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-1212544" y="3108002"/>
              <a:ext cx="171132" cy="13308"/>
            </a:xfrm>
            <a:custGeom>
              <a:avLst/>
              <a:gdLst/>
              <a:ahLst/>
              <a:cxnLst/>
              <a:rect l="l" t="t" r="r" b="b"/>
              <a:pathLst>
                <a:path w="29191" h="2270" extrusionOk="0">
                  <a:moveTo>
                    <a:pt x="1135" y="0"/>
                  </a:moveTo>
                  <a:cubicBezTo>
                    <a:pt x="500" y="0"/>
                    <a:pt x="1" y="511"/>
                    <a:pt x="1" y="1135"/>
                  </a:cubicBezTo>
                  <a:cubicBezTo>
                    <a:pt x="1" y="1759"/>
                    <a:pt x="500" y="2269"/>
                    <a:pt x="1135" y="2269"/>
                  </a:cubicBezTo>
                  <a:lnTo>
                    <a:pt x="28056" y="2269"/>
                  </a:lnTo>
                  <a:cubicBezTo>
                    <a:pt x="28680" y="2269"/>
                    <a:pt x="29191" y="1759"/>
                    <a:pt x="29191" y="1135"/>
                  </a:cubicBezTo>
                  <a:cubicBezTo>
                    <a:pt x="29191" y="511"/>
                    <a:pt x="28680" y="0"/>
                    <a:pt x="280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-1233426" y="2815364"/>
              <a:ext cx="212832" cy="285973"/>
            </a:xfrm>
            <a:custGeom>
              <a:avLst/>
              <a:gdLst/>
              <a:ahLst/>
              <a:cxnLst/>
              <a:rect l="l" t="t" r="r" b="b"/>
              <a:pathLst>
                <a:path w="36304" h="48780" extrusionOk="0">
                  <a:moveTo>
                    <a:pt x="18152" y="2269"/>
                  </a:moveTo>
                  <a:cubicBezTo>
                    <a:pt x="26921" y="2269"/>
                    <a:pt x="34035" y="9382"/>
                    <a:pt x="34035" y="18152"/>
                  </a:cubicBezTo>
                  <a:cubicBezTo>
                    <a:pt x="34035" y="30336"/>
                    <a:pt x="21397" y="43054"/>
                    <a:pt x="18152" y="46105"/>
                  </a:cubicBezTo>
                  <a:cubicBezTo>
                    <a:pt x="14919" y="43042"/>
                    <a:pt x="2269" y="30336"/>
                    <a:pt x="2269" y="18152"/>
                  </a:cubicBezTo>
                  <a:cubicBezTo>
                    <a:pt x="2269" y="9382"/>
                    <a:pt x="9382" y="2269"/>
                    <a:pt x="18152" y="2269"/>
                  </a:cubicBezTo>
                  <a:close/>
                  <a:moveTo>
                    <a:pt x="18152" y="0"/>
                  </a:moveTo>
                  <a:cubicBezTo>
                    <a:pt x="8146" y="0"/>
                    <a:pt x="0" y="8146"/>
                    <a:pt x="0" y="18152"/>
                  </a:cubicBezTo>
                  <a:cubicBezTo>
                    <a:pt x="0" y="33082"/>
                    <a:pt x="16700" y="47886"/>
                    <a:pt x="17403" y="48499"/>
                  </a:cubicBezTo>
                  <a:cubicBezTo>
                    <a:pt x="17619" y="48686"/>
                    <a:pt x="17885" y="48780"/>
                    <a:pt x="18152" y="48780"/>
                  </a:cubicBezTo>
                  <a:cubicBezTo>
                    <a:pt x="18419" y="48780"/>
                    <a:pt x="18685" y="48686"/>
                    <a:pt x="18901" y="48499"/>
                  </a:cubicBezTo>
                  <a:cubicBezTo>
                    <a:pt x="19615" y="47875"/>
                    <a:pt x="36304" y="33082"/>
                    <a:pt x="36304" y="18152"/>
                  </a:cubicBezTo>
                  <a:cubicBezTo>
                    <a:pt x="36292" y="8134"/>
                    <a:pt x="28169" y="11"/>
                    <a:pt x="18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-1273332" y="3041492"/>
              <a:ext cx="109277" cy="13308"/>
            </a:xfrm>
            <a:custGeom>
              <a:avLst/>
              <a:gdLst/>
              <a:ahLst/>
              <a:cxnLst/>
              <a:rect l="l" t="t" r="r" b="b"/>
              <a:pathLst>
                <a:path w="18640" h="2270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cubicBezTo>
                    <a:pt x="0" y="1759"/>
                    <a:pt x="511" y="2269"/>
                    <a:pt x="1135" y="2269"/>
                  </a:cubicBezTo>
                  <a:lnTo>
                    <a:pt x="17505" y="2269"/>
                  </a:lnTo>
                  <a:cubicBezTo>
                    <a:pt x="18129" y="2269"/>
                    <a:pt x="18640" y="1759"/>
                    <a:pt x="18640" y="1135"/>
                  </a:cubicBezTo>
                  <a:cubicBezTo>
                    <a:pt x="18640" y="511"/>
                    <a:pt x="18129" y="0"/>
                    <a:pt x="175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-1089971" y="3041492"/>
              <a:ext cx="109283" cy="13308"/>
            </a:xfrm>
            <a:custGeom>
              <a:avLst/>
              <a:gdLst/>
              <a:ahLst/>
              <a:cxnLst/>
              <a:rect l="l" t="t" r="r" b="b"/>
              <a:pathLst>
                <a:path w="18641" h="2270" extrusionOk="0">
                  <a:moveTo>
                    <a:pt x="1135" y="0"/>
                  </a:moveTo>
                  <a:cubicBezTo>
                    <a:pt x="511" y="0"/>
                    <a:pt x="1" y="511"/>
                    <a:pt x="1" y="1135"/>
                  </a:cubicBezTo>
                  <a:cubicBezTo>
                    <a:pt x="1" y="1759"/>
                    <a:pt x="511" y="2269"/>
                    <a:pt x="1135" y="2269"/>
                  </a:cubicBezTo>
                  <a:lnTo>
                    <a:pt x="17506" y="2269"/>
                  </a:lnTo>
                  <a:cubicBezTo>
                    <a:pt x="18130" y="2269"/>
                    <a:pt x="18640" y="1759"/>
                    <a:pt x="18640" y="1135"/>
                  </a:cubicBezTo>
                  <a:cubicBezTo>
                    <a:pt x="18640" y="511"/>
                    <a:pt x="18130" y="0"/>
                    <a:pt x="175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-1173570" y="2961680"/>
              <a:ext cx="93120" cy="13308"/>
            </a:xfrm>
            <a:custGeom>
              <a:avLst/>
              <a:gdLst/>
              <a:ahLst/>
              <a:cxnLst/>
              <a:rect l="l" t="t" r="r" b="b"/>
              <a:pathLst>
                <a:path w="15884" h="2270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cubicBezTo>
                    <a:pt x="1" y="1759"/>
                    <a:pt x="511" y="2270"/>
                    <a:pt x="1135" y="2270"/>
                  </a:cubicBezTo>
                  <a:lnTo>
                    <a:pt x="14749" y="2270"/>
                  </a:lnTo>
                  <a:cubicBezTo>
                    <a:pt x="15373" y="2270"/>
                    <a:pt x="15883" y="1759"/>
                    <a:pt x="15883" y="1135"/>
                  </a:cubicBezTo>
                  <a:cubicBezTo>
                    <a:pt x="15883" y="511"/>
                    <a:pt x="15373" y="1"/>
                    <a:pt x="14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-1166916" y="2881868"/>
              <a:ext cx="13308" cy="93120"/>
            </a:xfrm>
            <a:custGeom>
              <a:avLst/>
              <a:gdLst/>
              <a:ahLst/>
              <a:cxnLst/>
              <a:rect l="l" t="t" r="r" b="b"/>
              <a:pathLst>
                <a:path w="2270" h="15884" extrusionOk="0">
                  <a:moveTo>
                    <a:pt x="1135" y="1"/>
                  </a:moveTo>
                  <a:cubicBezTo>
                    <a:pt x="511" y="1"/>
                    <a:pt x="0" y="511"/>
                    <a:pt x="0" y="1135"/>
                  </a:cubicBezTo>
                  <a:lnTo>
                    <a:pt x="0" y="14749"/>
                  </a:lnTo>
                  <a:cubicBezTo>
                    <a:pt x="0" y="15373"/>
                    <a:pt x="511" y="15884"/>
                    <a:pt x="1135" y="15884"/>
                  </a:cubicBezTo>
                  <a:cubicBezTo>
                    <a:pt x="1759" y="15884"/>
                    <a:pt x="2269" y="15373"/>
                    <a:pt x="2269" y="14749"/>
                  </a:cubicBezTo>
                  <a:lnTo>
                    <a:pt x="2269" y="1135"/>
                  </a:lnTo>
                  <a:cubicBezTo>
                    <a:pt x="2269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-1100412" y="2905611"/>
              <a:ext cx="13308" cy="69377"/>
            </a:xfrm>
            <a:custGeom>
              <a:avLst/>
              <a:gdLst/>
              <a:ahLst/>
              <a:cxnLst/>
              <a:rect l="l" t="t" r="r" b="b"/>
              <a:pathLst>
                <a:path w="2270" h="11834" extrusionOk="0">
                  <a:moveTo>
                    <a:pt x="1135" y="1"/>
                  </a:moveTo>
                  <a:cubicBezTo>
                    <a:pt x="511" y="1"/>
                    <a:pt x="1" y="511"/>
                    <a:pt x="1" y="1135"/>
                  </a:cubicBezTo>
                  <a:lnTo>
                    <a:pt x="1" y="10699"/>
                  </a:lnTo>
                  <a:cubicBezTo>
                    <a:pt x="1" y="11323"/>
                    <a:pt x="511" y="11834"/>
                    <a:pt x="1135" y="11834"/>
                  </a:cubicBezTo>
                  <a:cubicBezTo>
                    <a:pt x="1759" y="11834"/>
                    <a:pt x="2270" y="11323"/>
                    <a:pt x="2270" y="10699"/>
                  </a:cubicBezTo>
                  <a:lnTo>
                    <a:pt x="2270" y="1135"/>
                  </a:lnTo>
                  <a:cubicBezTo>
                    <a:pt x="2270" y="511"/>
                    <a:pt x="1759" y="1"/>
                    <a:pt x="11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-1180886" y="2881891"/>
              <a:ext cx="61392" cy="46402"/>
            </a:xfrm>
            <a:custGeom>
              <a:avLst/>
              <a:gdLst/>
              <a:ahLst/>
              <a:cxnLst/>
              <a:rect l="l" t="t" r="r" b="b"/>
              <a:pathLst>
                <a:path w="10472" h="7915" extrusionOk="0">
                  <a:moveTo>
                    <a:pt x="9193" y="0"/>
                  </a:moveTo>
                  <a:cubicBezTo>
                    <a:pt x="8964" y="0"/>
                    <a:pt x="8733" y="69"/>
                    <a:pt x="8532" y="212"/>
                  </a:cubicBezTo>
                  <a:lnTo>
                    <a:pt x="591" y="5885"/>
                  </a:lnTo>
                  <a:cubicBezTo>
                    <a:pt x="103" y="6259"/>
                    <a:pt x="1" y="6940"/>
                    <a:pt x="364" y="7439"/>
                  </a:cubicBezTo>
                  <a:cubicBezTo>
                    <a:pt x="582" y="7749"/>
                    <a:pt x="931" y="7914"/>
                    <a:pt x="1283" y="7914"/>
                  </a:cubicBezTo>
                  <a:cubicBezTo>
                    <a:pt x="1499" y="7914"/>
                    <a:pt x="1717" y="7852"/>
                    <a:pt x="1907" y="7723"/>
                  </a:cubicBezTo>
                  <a:lnTo>
                    <a:pt x="9848" y="2050"/>
                  </a:lnTo>
                  <a:cubicBezTo>
                    <a:pt x="10358" y="1687"/>
                    <a:pt x="10472" y="984"/>
                    <a:pt x="10120" y="473"/>
                  </a:cubicBezTo>
                  <a:cubicBezTo>
                    <a:pt x="9893" y="164"/>
                    <a:pt x="9546" y="0"/>
                    <a:pt x="91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-1134327" y="2882009"/>
              <a:ext cx="61193" cy="46284"/>
            </a:xfrm>
            <a:custGeom>
              <a:avLst/>
              <a:gdLst/>
              <a:ahLst/>
              <a:cxnLst/>
              <a:rect l="l" t="t" r="r" b="b"/>
              <a:pathLst>
                <a:path w="10438" h="7895" extrusionOk="0">
                  <a:moveTo>
                    <a:pt x="1283" y="1"/>
                  </a:moveTo>
                  <a:cubicBezTo>
                    <a:pt x="930" y="1"/>
                    <a:pt x="581" y="167"/>
                    <a:pt x="363" y="476"/>
                  </a:cubicBezTo>
                  <a:cubicBezTo>
                    <a:pt x="0" y="975"/>
                    <a:pt x="102" y="1656"/>
                    <a:pt x="590" y="2030"/>
                  </a:cubicBezTo>
                  <a:lnTo>
                    <a:pt x="8531" y="7703"/>
                  </a:lnTo>
                  <a:cubicBezTo>
                    <a:pt x="8725" y="7832"/>
                    <a:pt x="8944" y="7894"/>
                    <a:pt x="9160" y="7894"/>
                  </a:cubicBezTo>
                  <a:cubicBezTo>
                    <a:pt x="9513" y="7894"/>
                    <a:pt x="9860" y="7729"/>
                    <a:pt x="10086" y="7419"/>
                  </a:cubicBezTo>
                  <a:cubicBezTo>
                    <a:pt x="10437" y="6920"/>
                    <a:pt x="10335" y="6239"/>
                    <a:pt x="9847" y="5865"/>
                  </a:cubicBezTo>
                  <a:lnTo>
                    <a:pt x="1906" y="192"/>
                  </a:lnTo>
                  <a:cubicBezTo>
                    <a:pt x="1716" y="63"/>
                    <a:pt x="1499" y="1"/>
                    <a:pt x="1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-1133664" y="2941730"/>
              <a:ext cx="13308" cy="33258"/>
            </a:xfrm>
            <a:custGeom>
              <a:avLst/>
              <a:gdLst/>
              <a:ahLst/>
              <a:cxnLst/>
              <a:rect l="l" t="t" r="r" b="b"/>
              <a:pathLst>
                <a:path w="2270" h="5673" extrusionOk="0">
                  <a:moveTo>
                    <a:pt x="1135" y="0"/>
                  </a:moveTo>
                  <a:cubicBezTo>
                    <a:pt x="511" y="0"/>
                    <a:pt x="0" y="511"/>
                    <a:pt x="0" y="1135"/>
                  </a:cubicBezTo>
                  <a:lnTo>
                    <a:pt x="0" y="4538"/>
                  </a:lnTo>
                  <a:cubicBezTo>
                    <a:pt x="0" y="5162"/>
                    <a:pt x="511" y="5673"/>
                    <a:pt x="1135" y="5673"/>
                  </a:cubicBezTo>
                  <a:cubicBezTo>
                    <a:pt x="1759" y="5673"/>
                    <a:pt x="2269" y="5162"/>
                    <a:pt x="2269" y="4538"/>
                  </a:cubicBezTo>
                  <a:lnTo>
                    <a:pt x="2269" y="1135"/>
                  </a:lnTo>
                  <a:cubicBezTo>
                    <a:pt x="2269" y="511"/>
                    <a:pt x="1759" y="0"/>
                    <a:pt x="11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20"/>
          <p:cNvSpPr txBox="1"/>
          <p:nvPr/>
        </p:nvSpPr>
        <p:spPr>
          <a:xfrm>
            <a:off x="5489988" y="3972264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STUDIO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CITY</a:t>
            </a:r>
            <a:endParaRPr sz="12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8" name="Google Shape;498;p20"/>
          <p:cNvSpPr txBox="1"/>
          <p:nvPr/>
        </p:nvSpPr>
        <p:spPr>
          <a:xfrm>
            <a:off x="8245200" y="4820400"/>
            <a:ext cx="89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</a:t>
            </a:r>
            <a:endParaRPr/>
          </a:p>
        </p:txBody>
      </p:sp>
      <p:sp>
        <p:nvSpPr>
          <p:cNvPr id="504" name="Google Shape;504;p21"/>
          <p:cNvSpPr txBox="1"/>
          <p:nvPr/>
        </p:nvSpPr>
        <p:spPr>
          <a:xfrm>
            <a:off x="895465" y="155132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5" name="Google Shape;505;p21"/>
          <p:cNvSpPr txBox="1"/>
          <p:nvPr/>
        </p:nvSpPr>
        <p:spPr>
          <a:xfrm>
            <a:off x="696725" y="1962775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Extracted Airbnb dataset and regular property dataset from API.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105417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1"/>
          <p:cNvSpPr txBox="1"/>
          <p:nvPr/>
        </p:nvSpPr>
        <p:spPr>
          <a:xfrm>
            <a:off x="6246027" y="1551325"/>
            <a:ext cx="2030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STANDARDIZATION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8" name="Google Shape;508;p21"/>
          <p:cNvSpPr txBox="1"/>
          <p:nvPr/>
        </p:nvSpPr>
        <p:spPr>
          <a:xfrm>
            <a:off x="6307675" y="1888525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Determined appropriate monthly occupancy for Airbnb to be 18 days/month.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895475" y="3332175"/>
            <a:ext cx="8362659" cy="261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21"/>
          <p:cNvGrpSpPr/>
          <p:nvPr/>
        </p:nvGrpSpPr>
        <p:grpSpPr>
          <a:xfrm>
            <a:off x="1135116" y="2932717"/>
            <a:ext cx="1028570" cy="677894"/>
            <a:chOff x="1928200" y="3132125"/>
            <a:chExt cx="1512825" cy="997050"/>
          </a:xfrm>
        </p:grpSpPr>
        <p:sp>
          <p:nvSpPr>
            <p:cNvPr id="511" name="Google Shape;511;p21"/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3940473" y="2787168"/>
            <a:ext cx="993176" cy="823443"/>
            <a:chOff x="202950" y="1579375"/>
            <a:chExt cx="1537900" cy="1275075"/>
          </a:xfrm>
        </p:grpSpPr>
        <p:sp>
          <p:nvSpPr>
            <p:cNvPr id="519" name="Google Shape;519;p21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1"/>
          <p:cNvSpPr/>
          <p:nvPr/>
        </p:nvSpPr>
        <p:spPr>
          <a:xfrm>
            <a:off x="6869580" y="3506554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21"/>
          <p:cNvGrpSpPr/>
          <p:nvPr/>
        </p:nvGrpSpPr>
        <p:grpSpPr>
          <a:xfrm>
            <a:off x="6755293" y="2623922"/>
            <a:ext cx="1069946" cy="986689"/>
            <a:chOff x="5747675" y="2580200"/>
            <a:chExt cx="1629525" cy="1502725"/>
          </a:xfrm>
        </p:grpSpPr>
        <p:sp>
          <p:nvSpPr>
            <p:cNvPr id="537" name="Google Shape;537;p21"/>
            <p:cNvSpPr/>
            <p:nvPr/>
          </p:nvSpPr>
          <p:spPr>
            <a:xfrm>
              <a:off x="7149400" y="3843875"/>
              <a:ext cx="68375" cy="170725"/>
            </a:xfrm>
            <a:custGeom>
              <a:avLst/>
              <a:gdLst/>
              <a:ahLst/>
              <a:cxnLst/>
              <a:rect l="l" t="t" r="r" b="b"/>
              <a:pathLst>
                <a:path w="2735" h="6829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6534700" y="2580200"/>
              <a:ext cx="68350" cy="205000"/>
            </a:xfrm>
            <a:custGeom>
              <a:avLst/>
              <a:gdLst/>
              <a:ahLst/>
              <a:cxnLst/>
              <a:rect l="l" t="t" r="r" b="b"/>
              <a:pathLst>
                <a:path w="2734" h="8200" extrusionOk="0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6159025" y="2750900"/>
              <a:ext cx="819725" cy="1263700"/>
            </a:xfrm>
            <a:custGeom>
              <a:avLst/>
              <a:gdLst/>
              <a:ahLst/>
              <a:cxnLst/>
              <a:rect l="l" t="t" r="r" b="b"/>
              <a:pathLst>
                <a:path w="32789" h="50548" extrusionOk="0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6261400" y="2990150"/>
              <a:ext cx="614975" cy="136450"/>
            </a:xfrm>
            <a:custGeom>
              <a:avLst/>
              <a:gdLst/>
              <a:ahLst/>
              <a:cxnLst/>
              <a:rect l="l" t="t" r="r" b="b"/>
              <a:pathLst>
                <a:path w="24599" h="5458" extrusionOk="0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6261400" y="319490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6261400" y="3399875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6261400" y="360485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817625" y="4014575"/>
              <a:ext cx="1502750" cy="68350"/>
            </a:xfrm>
            <a:custGeom>
              <a:avLst/>
              <a:gdLst/>
              <a:ahLst/>
              <a:cxnLst/>
              <a:rect l="l" t="t" r="r" b="b"/>
              <a:pathLst>
                <a:path w="60110" h="2734" extrusionOk="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6466375" y="3809600"/>
              <a:ext cx="205000" cy="205000"/>
            </a:xfrm>
            <a:custGeom>
              <a:avLst/>
              <a:gdLst/>
              <a:ahLst/>
              <a:cxnLst/>
              <a:rect l="l" t="t" r="r" b="b"/>
              <a:pathLst>
                <a:path w="8200" h="8200" extrusionOk="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7397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62614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6364000" y="2750900"/>
              <a:ext cx="409750" cy="136675"/>
            </a:xfrm>
            <a:custGeom>
              <a:avLst/>
              <a:gdLst/>
              <a:ahLst/>
              <a:cxnLst/>
              <a:rect l="l" t="t" r="r" b="b"/>
              <a:pathLst>
                <a:path w="16390" h="5467" extrusionOk="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6569000" y="3912200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6534700" y="39122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5747675" y="353780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5747675" y="331475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6977300" y="3514325"/>
              <a:ext cx="399900" cy="384750"/>
            </a:xfrm>
            <a:custGeom>
              <a:avLst/>
              <a:gdLst/>
              <a:ahLst/>
              <a:cxnLst/>
              <a:rect l="l" t="t" r="r" b="b"/>
              <a:pathLst>
                <a:path w="15996" h="15390" extrusionOk="0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1"/>
          <p:cNvSpPr/>
          <p:nvPr/>
        </p:nvSpPr>
        <p:spPr>
          <a:xfrm rot="-8100000">
            <a:off x="7731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rot="-8100000">
            <a:off x="3634310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rot="-8100000">
            <a:off x="627263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rot="-8100000">
            <a:off x="88140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>
            <a:off x="1435726" y="3111000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>
            <a:off x="113512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 txBox="1"/>
          <p:nvPr/>
        </p:nvSpPr>
        <p:spPr>
          <a:xfrm>
            <a:off x="3474250" y="1477224"/>
            <a:ext cx="20304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REMOVAL &amp; CLEANING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1" name="Google Shape;561;p21"/>
          <p:cNvSpPr txBox="1"/>
          <p:nvPr/>
        </p:nvSpPr>
        <p:spPr>
          <a:xfrm>
            <a:off x="3474238" y="1962775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Removed unnecessary columns from Airbnb and regular data. 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2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CLEANING II</a:t>
            </a:r>
            <a:endParaRPr/>
          </a:p>
        </p:txBody>
      </p:sp>
      <p:sp>
        <p:nvSpPr>
          <p:cNvPr id="567" name="Google Shape;567;p22"/>
          <p:cNvSpPr txBox="1"/>
          <p:nvPr/>
        </p:nvSpPr>
        <p:spPr>
          <a:xfrm>
            <a:off x="3720789" y="1755650"/>
            <a:ext cx="1728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MERGE DATA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8" name="Google Shape;568;p22"/>
          <p:cNvSpPr txBox="1"/>
          <p:nvPr/>
        </p:nvSpPr>
        <p:spPr>
          <a:xfrm>
            <a:off x="6825230" y="1851413"/>
            <a:ext cx="12636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ANALYSIS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9" name="Google Shape;569;p22"/>
          <p:cNvSpPr/>
          <p:nvPr/>
        </p:nvSpPr>
        <p:spPr>
          <a:xfrm>
            <a:off x="7159275" y="3016575"/>
            <a:ext cx="657300" cy="65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2"/>
          <p:cNvSpPr txBox="1"/>
          <p:nvPr/>
        </p:nvSpPr>
        <p:spPr>
          <a:xfrm>
            <a:off x="3477062" y="2002200"/>
            <a:ext cx="19071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Merged data on Neighborhood name.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1" name="Google Shape;571;p22"/>
          <p:cNvSpPr txBox="1"/>
          <p:nvPr/>
        </p:nvSpPr>
        <p:spPr>
          <a:xfrm>
            <a:off x="6534375" y="2097975"/>
            <a:ext cx="19071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Performed comparative analysis on data.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2" name="Google Shape;572;p22"/>
          <p:cNvSpPr/>
          <p:nvPr/>
        </p:nvSpPr>
        <p:spPr>
          <a:xfrm>
            <a:off x="-1819150" y="3332162"/>
            <a:ext cx="8362659" cy="261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2"/>
          <p:cNvSpPr/>
          <p:nvPr/>
        </p:nvSpPr>
        <p:spPr>
          <a:xfrm rot="-8100000">
            <a:off x="937260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-8100000">
            <a:off x="3586685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-8100000">
            <a:off x="6385210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>
            <a:off x="1420134" y="2858774"/>
            <a:ext cx="649580" cy="751784"/>
            <a:chOff x="1578425" y="2787175"/>
            <a:chExt cx="711479" cy="823422"/>
          </a:xfrm>
        </p:grpSpPr>
        <p:sp>
          <p:nvSpPr>
            <p:cNvPr id="577" name="Google Shape;577;p22"/>
            <p:cNvSpPr/>
            <p:nvPr/>
          </p:nvSpPr>
          <p:spPr>
            <a:xfrm>
              <a:off x="1945753" y="2951603"/>
              <a:ext cx="262841" cy="624579"/>
            </a:xfrm>
            <a:custGeom>
              <a:avLst/>
              <a:gdLst/>
              <a:ahLst/>
              <a:cxnLst/>
              <a:rect l="l" t="t" r="r" b="b"/>
              <a:pathLst>
                <a:path w="19189" h="45598" extrusionOk="0">
                  <a:moveTo>
                    <a:pt x="0" y="0"/>
                  </a:moveTo>
                  <a:lnTo>
                    <a:pt x="0" y="45598"/>
                  </a:lnTo>
                  <a:lnTo>
                    <a:pt x="17535" y="45598"/>
                  </a:lnTo>
                  <a:lnTo>
                    <a:pt x="17545" y="40610"/>
                  </a:lnTo>
                  <a:lnTo>
                    <a:pt x="19188" y="38103"/>
                  </a:lnTo>
                  <a:lnTo>
                    <a:pt x="19188" y="1756"/>
                  </a:lnTo>
                  <a:cubicBezTo>
                    <a:pt x="19188" y="780"/>
                    <a:pt x="18399" y="0"/>
                    <a:pt x="1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911395" y="2855875"/>
              <a:ext cx="75912" cy="712188"/>
            </a:xfrm>
            <a:custGeom>
              <a:avLst/>
              <a:gdLst/>
              <a:ahLst/>
              <a:cxnLst/>
              <a:rect l="l" t="t" r="r" b="b"/>
              <a:pathLst>
                <a:path w="5542" h="51994" extrusionOk="0">
                  <a:moveTo>
                    <a:pt x="2508" y="0"/>
                  </a:moveTo>
                  <a:lnTo>
                    <a:pt x="1" y="20024"/>
                  </a:lnTo>
                  <a:lnTo>
                    <a:pt x="2508" y="51994"/>
                  </a:lnTo>
                  <a:lnTo>
                    <a:pt x="5542" y="51571"/>
                  </a:lnTo>
                  <a:lnTo>
                    <a:pt x="5542" y="1165"/>
                  </a:lnTo>
                  <a:cubicBezTo>
                    <a:pt x="5542" y="517"/>
                    <a:pt x="5025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1578425" y="2787175"/>
              <a:ext cx="367298" cy="801345"/>
            </a:xfrm>
            <a:custGeom>
              <a:avLst/>
              <a:gdLst/>
              <a:ahLst/>
              <a:cxnLst/>
              <a:rect l="l" t="t" r="r" b="b"/>
              <a:pathLst>
                <a:path w="26815" h="58503" extrusionOk="0">
                  <a:moveTo>
                    <a:pt x="3729" y="0"/>
                  </a:moveTo>
                  <a:cubicBezTo>
                    <a:pt x="3250" y="0"/>
                    <a:pt x="2856" y="395"/>
                    <a:pt x="2856" y="874"/>
                  </a:cubicBezTo>
                  <a:lnTo>
                    <a:pt x="2856" y="5015"/>
                  </a:lnTo>
                  <a:lnTo>
                    <a:pt x="874" y="5015"/>
                  </a:lnTo>
                  <a:cubicBezTo>
                    <a:pt x="395" y="5015"/>
                    <a:pt x="0" y="5401"/>
                    <a:pt x="0" y="5889"/>
                  </a:cubicBezTo>
                  <a:lnTo>
                    <a:pt x="0" y="56586"/>
                  </a:lnTo>
                  <a:lnTo>
                    <a:pt x="16164" y="58502"/>
                  </a:lnTo>
                  <a:lnTo>
                    <a:pt x="26814" y="57009"/>
                  </a:lnTo>
                  <a:lnTo>
                    <a:pt x="26814" y="874"/>
                  </a:lnTo>
                  <a:cubicBezTo>
                    <a:pt x="26814" y="395"/>
                    <a:pt x="26429" y="0"/>
                    <a:pt x="25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698594" y="295210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89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6"/>
                    <a:pt x="1757" y="5006"/>
                  </a:cubicBezTo>
                  <a:cubicBezTo>
                    <a:pt x="2734" y="5006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89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1818639" y="295210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89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6"/>
                    <a:pt x="1766" y="5006"/>
                  </a:cubicBezTo>
                  <a:cubicBezTo>
                    <a:pt x="2733" y="5006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89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1698594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41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41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1818639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41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41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1698594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1818639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1698594" y="336393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1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51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1818639" y="336393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1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51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049318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90" y="1"/>
                    <a:pt x="1" y="790"/>
                    <a:pt x="1" y="1757"/>
                  </a:cubicBezTo>
                  <a:lnTo>
                    <a:pt x="1" y="3241"/>
                  </a:lnTo>
                  <a:cubicBezTo>
                    <a:pt x="1" y="4218"/>
                    <a:pt x="790" y="5007"/>
                    <a:pt x="1757" y="5007"/>
                  </a:cubicBezTo>
                  <a:cubicBezTo>
                    <a:pt x="2734" y="5007"/>
                    <a:pt x="3523" y="4218"/>
                    <a:pt x="3523" y="3241"/>
                  </a:cubicBezTo>
                  <a:lnTo>
                    <a:pt x="3523" y="1757"/>
                  </a:lnTo>
                  <a:cubicBezTo>
                    <a:pt x="3523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49318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90" y="1"/>
                    <a:pt x="1" y="790"/>
                    <a:pt x="1" y="1757"/>
                  </a:cubicBezTo>
                  <a:lnTo>
                    <a:pt x="1" y="3250"/>
                  </a:lnTo>
                  <a:cubicBezTo>
                    <a:pt x="1" y="4218"/>
                    <a:pt x="790" y="5007"/>
                    <a:pt x="1757" y="5007"/>
                  </a:cubicBezTo>
                  <a:cubicBezTo>
                    <a:pt x="2734" y="5007"/>
                    <a:pt x="3523" y="4218"/>
                    <a:pt x="3523" y="3250"/>
                  </a:cubicBezTo>
                  <a:lnTo>
                    <a:pt x="3523" y="1757"/>
                  </a:lnTo>
                  <a:cubicBezTo>
                    <a:pt x="3523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160363" y="3465325"/>
              <a:ext cx="48256" cy="120045"/>
            </a:xfrm>
            <a:custGeom>
              <a:avLst/>
              <a:gdLst/>
              <a:ahLst/>
              <a:cxnLst/>
              <a:rect l="l" t="t" r="r" b="b"/>
              <a:pathLst>
                <a:path w="3523" h="8764" extrusionOk="0">
                  <a:moveTo>
                    <a:pt x="0" y="1"/>
                  </a:moveTo>
                  <a:lnTo>
                    <a:pt x="0" y="8763"/>
                  </a:lnTo>
                  <a:lnTo>
                    <a:pt x="3522" y="8763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070812" y="3311897"/>
              <a:ext cx="219092" cy="210805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8" y="0"/>
                  </a:moveTo>
                  <a:cubicBezTo>
                    <a:pt x="6298" y="0"/>
                    <a:pt x="4334" y="781"/>
                    <a:pt x="2865" y="2250"/>
                  </a:cubicBezTo>
                  <a:cubicBezTo>
                    <a:pt x="658" y="4457"/>
                    <a:pt x="0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3"/>
                    <a:pt x="15995" y="7688"/>
                  </a:cubicBezTo>
                  <a:cubicBezTo>
                    <a:pt x="15995" y="4579"/>
                    <a:pt x="14116" y="1771"/>
                    <a:pt x="11243" y="588"/>
                  </a:cubicBezTo>
                  <a:cubicBezTo>
                    <a:pt x="10290" y="192"/>
                    <a:pt x="9289" y="0"/>
                    <a:pt x="8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928643" y="3562340"/>
              <a:ext cx="360354" cy="48256"/>
            </a:xfrm>
            <a:custGeom>
              <a:avLst/>
              <a:gdLst/>
              <a:ahLst/>
              <a:cxnLst/>
              <a:rect l="l" t="t" r="r" b="b"/>
              <a:pathLst>
                <a:path w="26308" h="3523" extrusionOk="0">
                  <a:moveTo>
                    <a:pt x="1249" y="0"/>
                  </a:moveTo>
                  <a:lnTo>
                    <a:pt x="0" y="2292"/>
                  </a:lnTo>
                  <a:lnTo>
                    <a:pt x="1249" y="3522"/>
                  </a:lnTo>
                  <a:lnTo>
                    <a:pt x="26035" y="3522"/>
                  </a:lnTo>
                  <a:cubicBezTo>
                    <a:pt x="26185" y="3522"/>
                    <a:pt x="26307" y="3400"/>
                    <a:pt x="26307" y="3259"/>
                  </a:cubicBezTo>
                  <a:lnTo>
                    <a:pt x="26307" y="263"/>
                  </a:lnTo>
                  <a:cubicBezTo>
                    <a:pt x="26307" y="122"/>
                    <a:pt x="26185" y="0"/>
                    <a:pt x="26035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1578425" y="3562340"/>
              <a:ext cx="367298" cy="48256"/>
            </a:xfrm>
            <a:custGeom>
              <a:avLst/>
              <a:gdLst/>
              <a:ahLst/>
              <a:cxnLst/>
              <a:rect l="l" t="t" r="r" b="b"/>
              <a:pathLst>
                <a:path w="26815" h="3523" extrusionOk="0">
                  <a:moveTo>
                    <a:pt x="273" y="0"/>
                  </a:moveTo>
                  <a:cubicBezTo>
                    <a:pt x="122" y="0"/>
                    <a:pt x="0" y="122"/>
                    <a:pt x="0" y="263"/>
                  </a:cubicBezTo>
                  <a:lnTo>
                    <a:pt x="0" y="3259"/>
                  </a:lnTo>
                  <a:cubicBezTo>
                    <a:pt x="0" y="3400"/>
                    <a:pt x="122" y="3522"/>
                    <a:pt x="273" y="3522"/>
                  </a:cubicBezTo>
                  <a:lnTo>
                    <a:pt x="26814" y="3522"/>
                  </a:lnTo>
                  <a:lnTo>
                    <a:pt x="2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22"/>
          <p:cNvGrpSpPr/>
          <p:nvPr/>
        </p:nvGrpSpPr>
        <p:grpSpPr>
          <a:xfrm>
            <a:off x="4069341" y="2767012"/>
            <a:ext cx="787148" cy="843546"/>
            <a:chOff x="2025400" y="1576450"/>
            <a:chExt cx="1186000" cy="1270975"/>
          </a:xfrm>
        </p:grpSpPr>
        <p:sp>
          <p:nvSpPr>
            <p:cNvPr id="595" name="Google Shape;595;p22"/>
            <p:cNvSpPr/>
            <p:nvPr/>
          </p:nvSpPr>
          <p:spPr>
            <a:xfrm>
              <a:off x="2882650" y="2387200"/>
              <a:ext cx="328750" cy="460225"/>
            </a:xfrm>
            <a:custGeom>
              <a:avLst/>
              <a:gdLst/>
              <a:ahLst/>
              <a:cxnLst/>
              <a:rect l="l" t="t" r="r" b="b"/>
              <a:pathLst>
                <a:path w="13150" h="18409" extrusionOk="0">
                  <a:moveTo>
                    <a:pt x="1" y="0"/>
                  </a:moveTo>
                  <a:lnTo>
                    <a:pt x="1" y="18408"/>
                  </a:lnTo>
                  <a:lnTo>
                    <a:pt x="12266" y="18408"/>
                  </a:lnTo>
                  <a:cubicBezTo>
                    <a:pt x="12755" y="18408"/>
                    <a:pt x="13149" y="18014"/>
                    <a:pt x="13149" y="17525"/>
                  </a:cubicBezTo>
                  <a:lnTo>
                    <a:pt x="13149" y="442"/>
                  </a:lnTo>
                  <a:lnTo>
                    <a:pt x="12745" y="0"/>
                  </a:lnTo>
                  <a:lnTo>
                    <a:pt x="2161" y="0"/>
                  </a:lnTo>
                  <a:lnTo>
                    <a:pt x="1757" y="442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2463775" y="1850925"/>
              <a:ext cx="43700" cy="174700"/>
            </a:xfrm>
            <a:custGeom>
              <a:avLst/>
              <a:gdLst/>
              <a:ahLst/>
              <a:cxnLst/>
              <a:rect l="l" t="t" r="r" b="b"/>
              <a:pathLst>
                <a:path w="1748" h="6988" extrusionOk="0">
                  <a:moveTo>
                    <a:pt x="874" y="0"/>
                  </a:moveTo>
                  <a:cubicBezTo>
                    <a:pt x="404" y="0"/>
                    <a:pt x="19" y="376"/>
                    <a:pt x="0" y="845"/>
                  </a:cubicBezTo>
                  <a:lnTo>
                    <a:pt x="0" y="6105"/>
                  </a:lnTo>
                  <a:cubicBezTo>
                    <a:pt x="0" y="6593"/>
                    <a:pt x="395" y="6988"/>
                    <a:pt x="874" y="6988"/>
                  </a:cubicBezTo>
                  <a:cubicBezTo>
                    <a:pt x="1362" y="6978"/>
                    <a:pt x="1747" y="6593"/>
                    <a:pt x="1747" y="6105"/>
                  </a:cubicBezTo>
                  <a:lnTo>
                    <a:pt x="1747" y="845"/>
                  </a:lnTo>
                  <a:cubicBezTo>
                    <a:pt x="1738" y="376"/>
                    <a:pt x="1343" y="0"/>
                    <a:pt x="8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2375025" y="2002600"/>
              <a:ext cx="221200" cy="110600"/>
            </a:xfrm>
            <a:custGeom>
              <a:avLst/>
              <a:gdLst/>
              <a:ahLst/>
              <a:cxnLst/>
              <a:rect l="l" t="t" r="r" b="b"/>
              <a:pathLst>
                <a:path w="8848" h="4424" extrusionOk="0">
                  <a:moveTo>
                    <a:pt x="4424" y="0"/>
                  </a:moveTo>
                  <a:cubicBezTo>
                    <a:pt x="1982" y="0"/>
                    <a:pt x="0" y="1982"/>
                    <a:pt x="0" y="4424"/>
                  </a:cubicBezTo>
                  <a:lnTo>
                    <a:pt x="8847" y="4424"/>
                  </a:lnTo>
                  <a:cubicBezTo>
                    <a:pt x="8847" y="1982"/>
                    <a:pt x="6866" y="0"/>
                    <a:pt x="4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113225" y="2146050"/>
              <a:ext cx="153350" cy="131525"/>
            </a:xfrm>
            <a:custGeom>
              <a:avLst/>
              <a:gdLst/>
              <a:ahLst/>
              <a:cxnLst/>
              <a:rect l="l" t="t" r="r" b="b"/>
              <a:pathLst>
                <a:path w="6134" h="5261" extrusionOk="0">
                  <a:moveTo>
                    <a:pt x="874" y="1"/>
                  </a:moveTo>
                  <a:cubicBezTo>
                    <a:pt x="395" y="1"/>
                    <a:pt x="0" y="395"/>
                    <a:pt x="0" y="883"/>
                  </a:cubicBezTo>
                  <a:lnTo>
                    <a:pt x="0" y="5260"/>
                  </a:lnTo>
                  <a:lnTo>
                    <a:pt x="6133" y="5260"/>
                  </a:lnTo>
                  <a:lnTo>
                    <a:pt x="6133" y="883"/>
                  </a:lnTo>
                  <a:cubicBezTo>
                    <a:pt x="6133" y="395"/>
                    <a:pt x="5739" y="1"/>
                    <a:pt x="5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685425" y="1707925"/>
              <a:ext cx="175175" cy="240925"/>
            </a:xfrm>
            <a:custGeom>
              <a:avLst/>
              <a:gdLst/>
              <a:ahLst/>
              <a:cxnLst/>
              <a:rect l="l" t="t" r="r" b="b"/>
              <a:pathLst>
                <a:path w="7007" h="9637" extrusionOk="0">
                  <a:moveTo>
                    <a:pt x="874" y="0"/>
                  </a:moveTo>
                  <a:cubicBezTo>
                    <a:pt x="395" y="0"/>
                    <a:pt x="0" y="395"/>
                    <a:pt x="0" y="874"/>
                  </a:cubicBezTo>
                  <a:lnTo>
                    <a:pt x="0" y="8763"/>
                  </a:lnTo>
                  <a:cubicBezTo>
                    <a:pt x="0" y="9251"/>
                    <a:pt x="395" y="9636"/>
                    <a:pt x="874" y="9636"/>
                  </a:cubicBezTo>
                  <a:lnTo>
                    <a:pt x="6133" y="9636"/>
                  </a:lnTo>
                  <a:cubicBezTo>
                    <a:pt x="6622" y="9636"/>
                    <a:pt x="7007" y="9251"/>
                    <a:pt x="7007" y="8763"/>
                  </a:cubicBezTo>
                  <a:lnTo>
                    <a:pt x="7007" y="874"/>
                  </a:lnTo>
                  <a:cubicBezTo>
                    <a:pt x="7007" y="395"/>
                    <a:pt x="6622" y="0"/>
                    <a:pt x="6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663350" y="1927000"/>
              <a:ext cx="219325" cy="350575"/>
            </a:xfrm>
            <a:custGeom>
              <a:avLst/>
              <a:gdLst/>
              <a:ahLst/>
              <a:cxnLst/>
              <a:rect l="l" t="t" r="r" b="b"/>
              <a:pathLst>
                <a:path w="8773" h="14023" extrusionOk="0">
                  <a:moveTo>
                    <a:pt x="883" y="0"/>
                  </a:moveTo>
                  <a:cubicBezTo>
                    <a:pt x="395" y="0"/>
                    <a:pt x="0" y="395"/>
                    <a:pt x="10" y="873"/>
                  </a:cubicBezTo>
                  <a:lnTo>
                    <a:pt x="10" y="13149"/>
                  </a:lnTo>
                  <a:cubicBezTo>
                    <a:pt x="10" y="13628"/>
                    <a:pt x="395" y="14022"/>
                    <a:pt x="883" y="14022"/>
                  </a:cubicBezTo>
                  <a:lnTo>
                    <a:pt x="7890" y="14022"/>
                  </a:lnTo>
                  <a:cubicBezTo>
                    <a:pt x="8378" y="14022"/>
                    <a:pt x="8773" y="13628"/>
                    <a:pt x="8773" y="13149"/>
                  </a:cubicBezTo>
                  <a:lnTo>
                    <a:pt x="8773" y="873"/>
                  </a:lnTo>
                  <a:cubicBezTo>
                    <a:pt x="8773" y="395"/>
                    <a:pt x="8378" y="0"/>
                    <a:pt x="7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025400" y="2233875"/>
              <a:ext cx="416550" cy="613550"/>
            </a:xfrm>
            <a:custGeom>
              <a:avLst/>
              <a:gdLst/>
              <a:ahLst/>
              <a:cxnLst/>
              <a:rect l="l" t="t" r="r" b="b"/>
              <a:pathLst>
                <a:path w="16662" h="24542" extrusionOk="0">
                  <a:moveTo>
                    <a:pt x="883" y="0"/>
                  </a:moveTo>
                  <a:cubicBezTo>
                    <a:pt x="395" y="0"/>
                    <a:pt x="10" y="385"/>
                    <a:pt x="10" y="874"/>
                  </a:cubicBezTo>
                  <a:lnTo>
                    <a:pt x="10" y="23658"/>
                  </a:lnTo>
                  <a:cubicBezTo>
                    <a:pt x="1" y="24147"/>
                    <a:pt x="395" y="24541"/>
                    <a:pt x="883" y="24541"/>
                  </a:cubicBezTo>
                  <a:lnTo>
                    <a:pt x="16662" y="24541"/>
                  </a:lnTo>
                  <a:lnTo>
                    <a:pt x="1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2354125" y="2102375"/>
              <a:ext cx="263450" cy="745050"/>
            </a:xfrm>
            <a:custGeom>
              <a:avLst/>
              <a:gdLst/>
              <a:ahLst/>
              <a:cxnLst/>
              <a:rect l="l" t="t" r="r" b="b"/>
              <a:pathLst>
                <a:path w="10538" h="29802" extrusionOk="0">
                  <a:moveTo>
                    <a:pt x="883" y="1"/>
                  </a:moveTo>
                  <a:cubicBezTo>
                    <a:pt x="395" y="1"/>
                    <a:pt x="0" y="386"/>
                    <a:pt x="0" y="874"/>
                  </a:cubicBezTo>
                  <a:lnTo>
                    <a:pt x="0" y="29801"/>
                  </a:lnTo>
                  <a:lnTo>
                    <a:pt x="9712" y="29801"/>
                  </a:lnTo>
                  <a:cubicBezTo>
                    <a:pt x="10172" y="29773"/>
                    <a:pt x="10538" y="29388"/>
                    <a:pt x="10519" y="28918"/>
                  </a:cubicBezTo>
                  <a:lnTo>
                    <a:pt x="10519" y="874"/>
                  </a:lnTo>
                  <a:cubicBezTo>
                    <a:pt x="10519" y="386"/>
                    <a:pt x="10125" y="1"/>
                    <a:pt x="96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619675" y="2233875"/>
              <a:ext cx="306900" cy="613550"/>
            </a:xfrm>
            <a:custGeom>
              <a:avLst/>
              <a:gdLst/>
              <a:ahLst/>
              <a:cxnLst/>
              <a:rect l="l" t="t" r="r" b="b"/>
              <a:pathLst>
                <a:path w="12276" h="24542" extrusionOk="0">
                  <a:moveTo>
                    <a:pt x="874" y="0"/>
                  </a:moveTo>
                  <a:cubicBezTo>
                    <a:pt x="395" y="0"/>
                    <a:pt x="1" y="385"/>
                    <a:pt x="1" y="874"/>
                  </a:cubicBezTo>
                  <a:lnTo>
                    <a:pt x="1" y="23658"/>
                  </a:lnTo>
                  <a:cubicBezTo>
                    <a:pt x="1" y="24147"/>
                    <a:pt x="395" y="24541"/>
                    <a:pt x="874" y="24541"/>
                  </a:cubicBezTo>
                  <a:lnTo>
                    <a:pt x="12276" y="24541"/>
                  </a:lnTo>
                  <a:lnTo>
                    <a:pt x="12276" y="874"/>
                  </a:lnTo>
                  <a:cubicBezTo>
                    <a:pt x="12276" y="385"/>
                    <a:pt x="11881" y="0"/>
                    <a:pt x="11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2672975" y="1610650"/>
              <a:ext cx="201000" cy="119125"/>
            </a:xfrm>
            <a:custGeom>
              <a:avLst/>
              <a:gdLst/>
              <a:ahLst/>
              <a:cxnLst/>
              <a:rect l="l" t="t" r="r" b="b"/>
              <a:pathLst>
                <a:path w="8040" h="4765" extrusionOk="0">
                  <a:moveTo>
                    <a:pt x="4125" y="1"/>
                  </a:moveTo>
                  <a:cubicBezTo>
                    <a:pt x="3882" y="1"/>
                    <a:pt x="3641" y="102"/>
                    <a:pt x="3466" y="304"/>
                  </a:cubicBezTo>
                  <a:lnTo>
                    <a:pt x="245" y="4042"/>
                  </a:lnTo>
                  <a:cubicBezTo>
                    <a:pt x="0" y="4323"/>
                    <a:pt x="198" y="4765"/>
                    <a:pt x="573" y="4765"/>
                  </a:cubicBezTo>
                  <a:lnTo>
                    <a:pt x="7467" y="4765"/>
                  </a:lnTo>
                  <a:cubicBezTo>
                    <a:pt x="7833" y="4765"/>
                    <a:pt x="8040" y="4342"/>
                    <a:pt x="7815" y="4051"/>
                  </a:cubicBezTo>
                  <a:lnTo>
                    <a:pt x="4809" y="332"/>
                  </a:lnTo>
                  <a:cubicBezTo>
                    <a:pt x="4632" y="111"/>
                    <a:pt x="4378" y="1"/>
                    <a:pt x="4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027050" y="1578475"/>
              <a:ext cx="414900" cy="260950"/>
            </a:xfrm>
            <a:custGeom>
              <a:avLst/>
              <a:gdLst/>
              <a:ahLst/>
              <a:cxnLst/>
              <a:rect l="l" t="t" r="r" b="b"/>
              <a:pathLst>
                <a:path w="16596" h="10438" extrusionOk="0">
                  <a:moveTo>
                    <a:pt x="8263" y="0"/>
                  </a:moveTo>
                  <a:cubicBezTo>
                    <a:pt x="6248" y="0"/>
                    <a:pt x="4541" y="1532"/>
                    <a:pt x="4339" y="3544"/>
                  </a:cubicBezTo>
                  <a:cubicBezTo>
                    <a:pt x="4048" y="3469"/>
                    <a:pt x="3748" y="3422"/>
                    <a:pt x="3447" y="3422"/>
                  </a:cubicBezTo>
                  <a:cubicBezTo>
                    <a:pt x="1531" y="3460"/>
                    <a:pt x="0" y="5019"/>
                    <a:pt x="0" y="6935"/>
                  </a:cubicBezTo>
                  <a:cubicBezTo>
                    <a:pt x="0" y="8841"/>
                    <a:pt x="1531" y="10400"/>
                    <a:pt x="3447" y="10438"/>
                  </a:cubicBezTo>
                  <a:lnTo>
                    <a:pt x="13525" y="10438"/>
                  </a:lnTo>
                  <a:cubicBezTo>
                    <a:pt x="15215" y="10438"/>
                    <a:pt x="16596" y="9067"/>
                    <a:pt x="16596" y="7367"/>
                  </a:cubicBezTo>
                  <a:cubicBezTo>
                    <a:pt x="16596" y="5682"/>
                    <a:pt x="15225" y="4305"/>
                    <a:pt x="13542" y="4305"/>
                  </a:cubicBezTo>
                  <a:cubicBezTo>
                    <a:pt x="13536" y="4305"/>
                    <a:pt x="13530" y="4305"/>
                    <a:pt x="13525" y="4305"/>
                  </a:cubicBezTo>
                  <a:cubicBezTo>
                    <a:pt x="13507" y="4305"/>
                    <a:pt x="13490" y="4304"/>
                    <a:pt x="13472" y="4304"/>
                  </a:cubicBezTo>
                  <a:cubicBezTo>
                    <a:pt x="13002" y="4304"/>
                    <a:pt x="12542" y="4426"/>
                    <a:pt x="12125" y="4643"/>
                  </a:cubicBezTo>
                  <a:cubicBezTo>
                    <a:pt x="12182" y="4390"/>
                    <a:pt x="12210" y="4127"/>
                    <a:pt x="12210" y="3864"/>
                  </a:cubicBezTo>
                  <a:cubicBezTo>
                    <a:pt x="12163" y="1779"/>
                    <a:pt x="10500" y="88"/>
                    <a:pt x="8425" y="4"/>
                  </a:cubicBezTo>
                  <a:cubicBezTo>
                    <a:pt x="8371" y="1"/>
                    <a:pt x="8317" y="0"/>
                    <a:pt x="8263" y="0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3006150" y="1576450"/>
              <a:ext cx="205250" cy="197225"/>
            </a:xfrm>
            <a:custGeom>
              <a:avLst/>
              <a:gdLst/>
              <a:ahLst/>
              <a:cxnLst/>
              <a:rect l="l" t="t" r="r" b="b"/>
              <a:pathLst>
                <a:path w="8210" h="7889" extrusionOk="0">
                  <a:moveTo>
                    <a:pt x="4265" y="0"/>
                  </a:moveTo>
                  <a:cubicBezTo>
                    <a:pt x="2668" y="0"/>
                    <a:pt x="1231" y="958"/>
                    <a:pt x="611" y="2432"/>
                  </a:cubicBezTo>
                  <a:cubicBezTo>
                    <a:pt x="1" y="3907"/>
                    <a:pt x="339" y="5607"/>
                    <a:pt x="1475" y="6734"/>
                  </a:cubicBezTo>
                  <a:cubicBezTo>
                    <a:pt x="2229" y="7488"/>
                    <a:pt x="3235" y="7889"/>
                    <a:pt x="4260" y="7889"/>
                  </a:cubicBezTo>
                  <a:cubicBezTo>
                    <a:pt x="4768" y="7889"/>
                    <a:pt x="5279" y="7791"/>
                    <a:pt x="5767" y="7589"/>
                  </a:cubicBezTo>
                  <a:cubicBezTo>
                    <a:pt x="7242" y="6978"/>
                    <a:pt x="8209" y="5541"/>
                    <a:pt x="8209" y="3945"/>
                  </a:cubicBezTo>
                  <a:cubicBezTo>
                    <a:pt x="8209" y="1766"/>
                    <a:pt x="6444" y="0"/>
                    <a:pt x="42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2419850" y="2168825"/>
              <a:ext cx="43950" cy="86900"/>
            </a:xfrm>
            <a:custGeom>
              <a:avLst/>
              <a:gdLst/>
              <a:ahLst/>
              <a:cxnLst/>
              <a:rect l="l" t="t" r="r" b="b"/>
              <a:pathLst>
                <a:path w="1758" h="3476" extrusionOk="0">
                  <a:moveTo>
                    <a:pt x="884" y="1"/>
                  </a:moveTo>
                  <a:cubicBezTo>
                    <a:pt x="405" y="1"/>
                    <a:pt x="20" y="367"/>
                    <a:pt x="1" y="846"/>
                  </a:cubicBezTo>
                  <a:lnTo>
                    <a:pt x="1" y="2602"/>
                  </a:lnTo>
                  <a:cubicBezTo>
                    <a:pt x="1" y="3081"/>
                    <a:pt x="395" y="3476"/>
                    <a:pt x="884" y="3476"/>
                  </a:cubicBezTo>
                  <a:cubicBezTo>
                    <a:pt x="1363" y="3476"/>
                    <a:pt x="1757" y="3081"/>
                    <a:pt x="1757" y="2602"/>
                  </a:cubicBezTo>
                  <a:lnTo>
                    <a:pt x="1757" y="846"/>
                  </a:lnTo>
                  <a:cubicBezTo>
                    <a:pt x="1738" y="367"/>
                    <a:pt x="1353" y="1"/>
                    <a:pt x="88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2507450" y="2168825"/>
              <a:ext cx="43925" cy="86900"/>
            </a:xfrm>
            <a:custGeom>
              <a:avLst/>
              <a:gdLst/>
              <a:ahLst/>
              <a:cxnLst/>
              <a:rect l="l" t="t" r="r" b="b"/>
              <a:pathLst>
                <a:path w="1757" h="3476" extrusionOk="0">
                  <a:moveTo>
                    <a:pt x="883" y="1"/>
                  </a:moveTo>
                  <a:cubicBezTo>
                    <a:pt x="413" y="1"/>
                    <a:pt x="19" y="367"/>
                    <a:pt x="10" y="846"/>
                  </a:cubicBezTo>
                  <a:lnTo>
                    <a:pt x="10" y="2602"/>
                  </a:lnTo>
                  <a:cubicBezTo>
                    <a:pt x="0" y="3081"/>
                    <a:pt x="395" y="3476"/>
                    <a:pt x="883" y="3476"/>
                  </a:cubicBezTo>
                  <a:cubicBezTo>
                    <a:pt x="1362" y="3476"/>
                    <a:pt x="1756" y="3081"/>
                    <a:pt x="1756" y="2602"/>
                  </a:cubicBezTo>
                  <a:lnTo>
                    <a:pt x="1756" y="846"/>
                  </a:lnTo>
                  <a:cubicBezTo>
                    <a:pt x="1738" y="367"/>
                    <a:pt x="1353" y="1"/>
                    <a:pt x="88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419400" y="2298675"/>
              <a:ext cx="44875" cy="88550"/>
            </a:xfrm>
            <a:custGeom>
              <a:avLst/>
              <a:gdLst/>
              <a:ahLst/>
              <a:cxnLst/>
              <a:rect l="l" t="t" r="r" b="b"/>
              <a:pathLst>
                <a:path w="1795" h="3542" extrusionOk="0">
                  <a:moveTo>
                    <a:pt x="902" y="0"/>
                  </a:moveTo>
                  <a:cubicBezTo>
                    <a:pt x="404" y="0"/>
                    <a:pt x="0" y="414"/>
                    <a:pt x="19" y="911"/>
                  </a:cubicBezTo>
                  <a:lnTo>
                    <a:pt x="19" y="2668"/>
                  </a:lnTo>
                  <a:cubicBezTo>
                    <a:pt x="19" y="3147"/>
                    <a:pt x="413" y="3541"/>
                    <a:pt x="902" y="3541"/>
                  </a:cubicBezTo>
                  <a:cubicBezTo>
                    <a:pt x="1381" y="3541"/>
                    <a:pt x="1775" y="3147"/>
                    <a:pt x="1775" y="2668"/>
                  </a:cubicBezTo>
                  <a:lnTo>
                    <a:pt x="1775" y="911"/>
                  </a:lnTo>
                  <a:cubicBezTo>
                    <a:pt x="1794" y="414"/>
                    <a:pt x="1390" y="0"/>
                    <a:pt x="90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07200" y="2298675"/>
              <a:ext cx="44650" cy="88550"/>
            </a:xfrm>
            <a:custGeom>
              <a:avLst/>
              <a:gdLst/>
              <a:ahLst/>
              <a:cxnLst/>
              <a:rect l="l" t="t" r="r" b="b"/>
              <a:pathLst>
                <a:path w="1786" h="3542" extrusionOk="0">
                  <a:moveTo>
                    <a:pt x="893" y="0"/>
                  </a:moveTo>
                  <a:cubicBezTo>
                    <a:pt x="395" y="0"/>
                    <a:pt x="1" y="414"/>
                    <a:pt x="20" y="911"/>
                  </a:cubicBezTo>
                  <a:lnTo>
                    <a:pt x="20" y="2668"/>
                  </a:lnTo>
                  <a:cubicBezTo>
                    <a:pt x="10" y="3147"/>
                    <a:pt x="405" y="3541"/>
                    <a:pt x="893" y="3541"/>
                  </a:cubicBezTo>
                  <a:cubicBezTo>
                    <a:pt x="1372" y="3541"/>
                    <a:pt x="1766" y="3147"/>
                    <a:pt x="1766" y="2668"/>
                  </a:cubicBezTo>
                  <a:lnTo>
                    <a:pt x="1766" y="911"/>
                  </a:lnTo>
                  <a:cubicBezTo>
                    <a:pt x="1785" y="414"/>
                    <a:pt x="1391" y="0"/>
                    <a:pt x="89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419850" y="2431800"/>
              <a:ext cx="43950" cy="86900"/>
            </a:xfrm>
            <a:custGeom>
              <a:avLst/>
              <a:gdLst/>
              <a:ahLst/>
              <a:cxnLst/>
              <a:rect l="l" t="t" r="r" b="b"/>
              <a:pathLst>
                <a:path w="1758" h="3476" extrusionOk="0">
                  <a:moveTo>
                    <a:pt x="884" y="1"/>
                  </a:moveTo>
                  <a:cubicBezTo>
                    <a:pt x="405" y="1"/>
                    <a:pt x="20" y="376"/>
                    <a:pt x="1" y="846"/>
                  </a:cubicBezTo>
                  <a:lnTo>
                    <a:pt x="1" y="2593"/>
                  </a:lnTo>
                  <a:cubicBezTo>
                    <a:pt x="1" y="3081"/>
                    <a:pt x="395" y="3466"/>
                    <a:pt x="884" y="3476"/>
                  </a:cubicBezTo>
                  <a:cubicBezTo>
                    <a:pt x="1363" y="3476"/>
                    <a:pt x="1757" y="3081"/>
                    <a:pt x="1757" y="2593"/>
                  </a:cubicBezTo>
                  <a:lnTo>
                    <a:pt x="1757" y="846"/>
                  </a:lnTo>
                  <a:cubicBezTo>
                    <a:pt x="1738" y="376"/>
                    <a:pt x="1353" y="1"/>
                    <a:pt x="88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2507675" y="2431800"/>
              <a:ext cx="43700" cy="86900"/>
            </a:xfrm>
            <a:custGeom>
              <a:avLst/>
              <a:gdLst/>
              <a:ahLst/>
              <a:cxnLst/>
              <a:rect l="l" t="t" r="r" b="b"/>
              <a:pathLst>
                <a:path w="1748" h="3476" extrusionOk="0">
                  <a:moveTo>
                    <a:pt x="874" y="1"/>
                  </a:moveTo>
                  <a:cubicBezTo>
                    <a:pt x="404" y="1"/>
                    <a:pt x="10" y="376"/>
                    <a:pt x="1" y="846"/>
                  </a:cubicBezTo>
                  <a:lnTo>
                    <a:pt x="1" y="2593"/>
                  </a:lnTo>
                  <a:cubicBezTo>
                    <a:pt x="1" y="3081"/>
                    <a:pt x="386" y="3476"/>
                    <a:pt x="874" y="3476"/>
                  </a:cubicBezTo>
                  <a:cubicBezTo>
                    <a:pt x="1353" y="3466"/>
                    <a:pt x="1747" y="3081"/>
                    <a:pt x="1747" y="2593"/>
                  </a:cubicBezTo>
                  <a:lnTo>
                    <a:pt x="1747" y="846"/>
                  </a:lnTo>
                  <a:cubicBezTo>
                    <a:pt x="1729" y="376"/>
                    <a:pt x="1344" y="1"/>
                    <a:pt x="8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419850" y="2563300"/>
              <a:ext cx="43950" cy="86875"/>
            </a:xfrm>
            <a:custGeom>
              <a:avLst/>
              <a:gdLst/>
              <a:ahLst/>
              <a:cxnLst/>
              <a:rect l="l" t="t" r="r" b="b"/>
              <a:pathLst>
                <a:path w="1758" h="3475" extrusionOk="0">
                  <a:moveTo>
                    <a:pt x="884" y="0"/>
                  </a:moveTo>
                  <a:cubicBezTo>
                    <a:pt x="405" y="0"/>
                    <a:pt x="20" y="366"/>
                    <a:pt x="1" y="845"/>
                  </a:cubicBezTo>
                  <a:lnTo>
                    <a:pt x="1" y="2592"/>
                  </a:lnTo>
                  <a:cubicBezTo>
                    <a:pt x="1" y="3081"/>
                    <a:pt x="395" y="3475"/>
                    <a:pt x="884" y="3475"/>
                  </a:cubicBezTo>
                  <a:cubicBezTo>
                    <a:pt x="1363" y="3475"/>
                    <a:pt x="1757" y="3081"/>
                    <a:pt x="1757" y="2592"/>
                  </a:cubicBezTo>
                  <a:lnTo>
                    <a:pt x="1757" y="845"/>
                  </a:lnTo>
                  <a:cubicBezTo>
                    <a:pt x="1738" y="366"/>
                    <a:pt x="1353" y="0"/>
                    <a:pt x="8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2507450" y="2563300"/>
              <a:ext cx="43925" cy="86875"/>
            </a:xfrm>
            <a:custGeom>
              <a:avLst/>
              <a:gdLst/>
              <a:ahLst/>
              <a:cxnLst/>
              <a:rect l="l" t="t" r="r" b="b"/>
              <a:pathLst>
                <a:path w="1757" h="3475" extrusionOk="0">
                  <a:moveTo>
                    <a:pt x="883" y="0"/>
                  </a:moveTo>
                  <a:cubicBezTo>
                    <a:pt x="413" y="0"/>
                    <a:pt x="19" y="366"/>
                    <a:pt x="10" y="845"/>
                  </a:cubicBezTo>
                  <a:lnTo>
                    <a:pt x="10" y="2592"/>
                  </a:lnTo>
                  <a:cubicBezTo>
                    <a:pt x="0" y="3081"/>
                    <a:pt x="395" y="3475"/>
                    <a:pt x="883" y="3475"/>
                  </a:cubicBezTo>
                  <a:cubicBezTo>
                    <a:pt x="1362" y="3475"/>
                    <a:pt x="1756" y="3081"/>
                    <a:pt x="1756" y="2592"/>
                  </a:cubicBezTo>
                  <a:lnTo>
                    <a:pt x="1756" y="845"/>
                  </a:lnTo>
                  <a:cubicBezTo>
                    <a:pt x="1738" y="366"/>
                    <a:pt x="1353" y="0"/>
                    <a:pt x="88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2419400" y="2693125"/>
              <a:ext cx="44875" cy="88550"/>
            </a:xfrm>
            <a:custGeom>
              <a:avLst/>
              <a:gdLst/>
              <a:ahLst/>
              <a:cxnLst/>
              <a:rect l="l" t="t" r="r" b="b"/>
              <a:pathLst>
                <a:path w="1795" h="3542" extrusionOk="0">
                  <a:moveTo>
                    <a:pt x="902" y="1"/>
                  </a:moveTo>
                  <a:cubicBezTo>
                    <a:pt x="404" y="1"/>
                    <a:pt x="0" y="414"/>
                    <a:pt x="19" y="912"/>
                  </a:cubicBezTo>
                  <a:lnTo>
                    <a:pt x="19" y="2659"/>
                  </a:lnTo>
                  <a:cubicBezTo>
                    <a:pt x="19" y="3147"/>
                    <a:pt x="413" y="3541"/>
                    <a:pt x="902" y="3541"/>
                  </a:cubicBezTo>
                  <a:cubicBezTo>
                    <a:pt x="1381" y="3541"/>
                    <a:pt x="1775" y="3147"/>
                    <a:pt x="1775" y="2659"/>
                  </a:cubicBezTo>
                  <a:lnTo>
                    <a:pt x="1775" y="912"/>
                  </a:lnTo>
                  <a:cubicBezTo>
                    <a:pt x="1794" y="414"/>
                    <a:pt x="1390" y="1"/>
                    <a:pt x="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2507200" y="2693125"/>
              <a:ext cx="44650" cy="88550"/>
            </a:xfrm>
            <a:custGeom>
              <a:avLst/>
              <a:gdLst/>
              <a:ahLst/>
              <a:cxnLst/>
              <a:rect l="l" t="t" r="r" b="b"/>
              <a:pathLst>
                <a:path w="1786" h="3542" extrusionOk="0">
                  <a:moveTo>
                    <a:pt x="893" y="1"/>
                  </a:moveTo>
                  <a:cubicBezTo>
                    <a:pt x="395" y="1"/>
                    <a:pt x="1" y="414"/>
                    <a:pt x="20" y="912"/>
                  </a:cubicBezTo>
                  <a:lnTo>
                    <a:pt x="20" y="2659"/>
                  </a:lnTo>
                  <a:cubicBezTo>
                    <a:pt x="10" y="3147"/>
                    <a:pt x="405" y="3541"/>
                    <a:pt x="893" y="3541"/>
                  </a:cubicBezTo>
                  <a:cubicBezTo>
                    <a:pt x="1372" y="3541"/>
                    <a:pt x="1766" y="3147"/>
                    <a:pt x="1766" y="2659"/>
                  </a:cubicBezTo>
                  <a:lnTo>
                    <a:pt x="1766" y="912"/>
                  </a:lnTo>
                  <a:cubicBezTo>
                    <a:pt x="1785" y="414"/>
                    <a:pt x="1391" y="1"/>
                    <a:pt x="89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2684950" y="2298675"/>
              <a:ext cx="44625" cy="88550"/>
            </a:xfrm>
            <a:custGeom>
              <a:avLst/>
              <a:gdLst/>
              <a:ahLst/>
              <a:cxnLst/>
              <a:rect l="l" t="t" r="r" b="b"/>
              <a:pathLst>
                <a:path w="1785" h="3542" extrusionOk="0">
                  <a:moveTo>
                    <a:pt x="893" y="0"/>
                  </a:moveTo>
                  <a:cubicBezTo>
                    <a:pt x="395" y="0"/>
                    <a:pt x="0" y="414"/>
                    <a:pt x="19" y="911"/>
                  </a:cubicBezTo>
                  <a:lnTo>
                    <a:pt x="19" y="2668"/>
                  </a:lnTo>
                  <a:cubicBezTo>
                    <a:pt x="19" y="3147"/>
                    <a:pt x="414" y="3541"/>
                    <a:pt x="893" y="3541"/>
                  </a:cubicBezTo>
                  <a:cubicBezTo>
                    <a:pt x="1381" y="3541"/>
                    <a:pt x="1776" y="3147"/>
                    <a:pt x="1766" y="2668"/>
                  </a:cubicBezTo>
                  <a:lnTo>
                    <a:pt x="1766" y="911"/>
                  </a:lnTo>
                  <a:cubicBezTo>
                    <a:pt x="1785" y="414"/>
                    <a:pt x="1390" y="0"/>
                    <a:pt x="89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2751175" y="2080300"/>
              <a:ext cx="43925" cy="87850"/>
            </a:xfrm>
            <a:custGeom>
              <a:avLst/>
              <a:gdLst/>
              <a:ahLst/>
              <a:cxnLst/>
              <a:rect l="l" t="t" r="r" b="b"/>
              <a:pathLst>
                <a:path w="1757" h="3514" extrusionOk="0">
                  <a:moveTo>
                    <a:pt x="873" y="1"/>
                  </a:moveTo>
                  <a:cubicBezTo>
                    <a:pt x="394" y="1"/>
                    <a:pt x="0" y="395"/>
                    <a:pt x="0" y="884"/>
                  </a:cubicBezTo>
                  <a:lnTo>
                    <a:pt x="0" y="2631"/>
                  </a:lnTo>
                  <a:cubicBezTo>
                    <a:pt x="0" y="3119"/>
                    <a:pt x="394" y="3513"/>
                    <a:pt x="873" y="3513"/>
                  </a:cubicBezTo>
                  <a:cubicBezTo>
                    <a:pt x="1362" y="3513"/>
                    <a:pt x="1756" y="3119"/>
                    <a:pt x="1756" y="2631"/>
                  </a:cubicBezTo>
                  <a:lnTo>
                    <a:pt x="1756" y="884"/>
                  </a:lnTo>
                  <a:cubicBezTo>
                    <a:pt x="1747" y="395"/>
                    <a:pt x="1362" y="1"/>
                    <a:pt x="87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2751175" y="1773675"/>
              <a:ext cx="43925" cy="87600"/>
            </a:xfrm>
            <a:custGeom>
              <a:avLst/>
              <a:gdLst/>
              <a:ahLst/>
              <a:cxnLst/>
              <a:rect l="l" t="t" r="r" b="b"/>
              <a:pathLst>
                <a:path w="1757" h="3504" extrusionOk="0">
                  <a:moveTo>
                    <a:pt x="873" y="0"/>
                  </a:moveTo>
                  <a:cubicBezTo>
                    <a:pt x="394" y="0"/>
                    <a:pt x="0" y="395"/>
                    <a:pt x="0" y="874"/>
                  </a:cubicBezTo>
                  <a:lnTo>
                    <a:pt x="0" y="2630"/>
                  </a:lnTo>
                  <a:cubicBezTo>
                    <a:pt x="0" y="3109"/>
                    <a:pt x="394" y="3503"/>
                    <a:pt x="873" y="3503"/>
                  </a:cubicBezTo>
                  <a:cubicBezTo>
                    <a:pt x="1362" y="3503"/>
                    <a:pt x="1747" y="3109"/>
                    <a:pt x="1756" y="2630"/>
                  </a:cubicBezTo>
                  <a:lnTo>
                    <a:pt x="1756" y="874"/>
                  </a:lnTo>
                  <a:cubicBezTo>
                    <a:pt x="1756" y="395"/>
                    <a:pt x="1362" y="0"/>
                    <a:pt x="87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2816425" y="2298675"/>
              <a:ext cx="44650" cy="88550"/>
            </a:xfrm>
            <a:custGeom>
              <a:avLst/>
              <a:gdLst/>
              <a:ahLst/>
              <a:cxnLst/>
              <a:rect l="l" t="t" r="r" b="b"/>
              <a:pathLst>
                <a:path w="1786" h="3542" extrusionOk="0">
                  <a:moveTo>
                    <a:pt x="893" y="0"/>
                  </a:moveTo>
                  <a:cubicBezTo>
                    <a:pt x="395" y="0"/>
                    <a:pt x="1" y="414"/>
                    <a:pt x="20" y="911"/>
                  </a:cubicBezTo>
                  <a:lnTo>
                    <a:pt x="20" y="2668"/>
                  </a:lnTo>
                  <a:cubicBezTo>
                    <a:pt x="20" y="3147"/>
                    <a:pt x="414" y="3541"/>
                    <a:pt x="893" y="3541"/>
                  </a:cubicBezTo>
                  <a:cubicBezTo>
                    <a:pt x="1382" y="3541"/>
                    <a:pt x="1767" y="3147"/>
                    <a:pt x="1767" y="2668"/>
                  </a:cubicBezTo>
                  <a:lnTo>
                    <a:pt x="1767" y="911"/>
                  </a:lnTo>
                  <a:cubicBezTo>
                    <a:pt x="1785" y="414"/>
                    <a:pt x="1391" y="0"/>
                    <a:pt x="89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2685425" y="2431800"/>
              <a:ext cx="43700" cy="86900"/>
            </a:xfrm>
            <a:custGeom>
              <a:avLst/>
              <a:gdLst/>
              <a:ahLst/>
              <a:cxnLst/>
              <a:rect l="l" t="t" r="r" b="b"/>
              <a:pathLst>
                <a:path w="1748" h="3476" extrusionOk="0">
                  <a:moveTo>
                    <a:pt x="874" y="1"/>
                  </a:moveTo>
                  <a:cubicBezTo>
                    <a:pt x="404" y="1"/>
                    <a:pt x="19" y="376"/>
                    <a:pt x="0" y="846"/>
                  </a:cubicBezTo>
                  <a:lnTo>
                    <a:pt x="0" y="2593"/>
                  </a:lnTo>
                  <a:cubicBezTo>
                    <a:pt x="0" y="3081"/>
                    <a:pt x="395" y="3466"/>
                    <a:pt x="874" y="3476"/>
                  </a:cubicBezTo>
                  <a:cubicBezTo>
                    <a:pt x="1362" y="3476"/>
                    <a:pt x="1747" y="3081"/>
                    <a:pt x="1747" y="2593"/>
                  </a:cubicBezTo>
                  <a:lnTo>
                    <a:pt x="1747" y="846"/>
                  </a:lnTo>
                  <a:cubicBezTo>
                    <a:pt x="1738" y="376"/>
                    <a:pt x="1343" y="1"/>
                    <a:pt x="8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2816900" y="2431800"/>
              <a:ext cx="43700" cy="86900"/>
            </a:xfrm>
            <a:custGeom>
              <a:avLst/>
              <a:gdLst/>
              <a:ahLst/>
              <a:cxnLst/>
              <a:rect l="l" t="t" r="r" b="b"/>
              <a:pathLst>
                <a:path w="1748" h="3476" extrusionOk="0">
                  <a:moveTo>
                    <a:pt x="874" y="1"/>
                  </a:moveTo>
                  <a:cubicBezTo>
                    <a:pt x="405" y="1"/>
                    <a:pt x="20" y="376"/>
                    <a:pt x="1" y="846"/>
                  </a:cubicBezTo>
                  <a:lnTo>
                    <a:pt x="1" y="2593"/>
                  </a:lnTo>
                  <a:cubicBezTo>
                    <a:pt x="1" y="3081"/>
                    <a:pt x="395" y="3476"/>
                    <a:pt x="874" y="3476"/>
                  </a:cubicBezTo>
                  <a:cubicBezTo>
                    <a:pt x="1363" y="3466"/>
                    <a:pt x="1748" y="3081"/>
                    <a:pt x="1748" y="2593"/>
                  </a:cubicBezTo>
                  <a:lnTo>
                    <a:pt x="1748" y="846"/>
                  </a:lnTo>
                  <a:cubicBezTo>
                    <a:pt x="1738" y="376"/>
                    <a:pt x="1344" y="1"/>
                    <a:pt x="8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2685425" y="2563300"/>
              <a:ext cx="43925" cy="86875"/>
            </a:xfrm>
            <a:custGeom>
              <a:avLst/>
              <a:gdLst/>
              <a:ahLst/>
              <a:cxnLst/>
              <a:rect l="l" t="t" r="r" b="b"/>
              <a:pathLst>
                <a:path w="1757" h="3475" extrusionOk="0">
                  <a:moveTo>
                    <a:pt x="874" y="0"/>
                  </a:moveTo>
                  <a:cubicBezTo>
                    <a:pt x="404" y="0"/>
                    <a:pt x="19" y="366"/>
                    <a:pt x="0" y="845"/>
                  </a:cubicBezTo>
                  <a:lnTo>
                    <a:pt x="0" y="2592"/>
                  </a:lnTo>
                  <a:cubicBezTo>
                    <a:pt x="0" y="3081"/>
                    <a:pt x="395" y="3475"/>
                    <a:pt x="874" y="3475"/>
                  </a:cubicBezTo>
                  <a:cubicBezTo>
                    <a:pt x="1362" y="3475"/>
                    <a:pt x="1757" y="3081"/>
                    <a:pt x="1747" y="2592"/>
                  </a:cubicBezTo>
                  <a:lnTo>
                    <a:pt x="1747" y="845"/>
                  </a:lnTo>
                  <a:cubicBezTo>
                    <a:pt x="1738" y="366"/>
                    <a:pt x="1343" y="0"/>
                    <a:pt x="8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2816900" y="2563300"/>
              <a:ext cx="43700" cy="86875"/>
            </a:xfrm>
            <a:custGeom>
              <a:avLst/>
              <a:gdLst/>
              <a:ahLst/>
              <a:cxnLst/>
              <a:rect l="l" t="t" r="r" b="b"/>
              <a:pathLst>
                <a:path w="1748" h="3475" extrusionOk="0">
                  <a:moveTo>
                    <a:pt x="874" y="0"/>
                  </a:moveTo>
                  <a:cubicBezTo>
                    <a:pt x="405" y="0"/>
                    <a:pt x="20" y="366"/>
                    <a:pt x="1" y="845"/>
                  </a:cubicBezTo>
                  <a:lnTo>
                    <a:pt x="1" y="2592"/>
                  </a:lnTo>
                  <a:cubicBezTo>
                    <a:pt x="1" y="3081"/>
                    <a:pt x="395" y="3475"/>
                    <a:pt x="874" y="3475"/>
                  </a:cubicBezTo>
                  <a:cubicBezTo>
                    <a:pt x="1363" y="3475"/>
                    <a:pt x="1748" y="3081"/>
                    <a:pt x="1748" y="2592"/>
                  </a:cubicBezTo>
                  <a:lnTo>
                    <a:pt x="1748" y="845"/>
                  </a:lnTo>
                  <a:cubicBezTo>
                    <a:pt x="1738" y="366"/>
                    <a:pt x="1344" y="0"/>
                    <a:pt x="8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2729325" y="2715900"/>
              <a:ext cx="87600" cy="131525"/>
            </a:xfrm>
            <a:custGeom>
              <a:avLst/>
              <a:gdLst/>
              <a:ahLst/>
              <a:cxnLst/>
              <a:rect l="l" t="t" r="r" b="b"/>
              <a:pathLst>
                <a:path w="3504" h="5261" extrusionOk="0">
                  <a:moveTo>
                    <a:pt x="874" y="1"/>
                  </a:moveTo>
                  <a:cubicBezTo>
                    <a:pt x="386" y="1"/>
                    <a:pt x="1" y="386"/>
                    <a:pt x="1" y="874"/>
                  </a:cubicBezTo>
                  <a:lnTo>
                    <a:pt x="1" y="5260"/>
                  </a:lnTo>
                  <a:lnTo>
                    <a:pt x="3504" y="5260"/>
                  </a:lnTo>
                  <a:lnTo>
                    <a:pt x="3504" y="874"/>
                  </a:lnTo>
                  <a:cubicBezTo>
                    <a:pt x="3504" y="386"/>
                    <a:pt x="3109" y="1"/>
                    <a:pt x="263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2991350" y="2452925"/>
              <a:ext cx="65775" cy="43725"/>
            </a:xfrm>
            <a:custGeom>
              <a:avLst/>
              <a:gdLst/>
              <a:ahLst/>
              <a:cxnLst/>
              <a:rect l="l" t="t" r="r" b="b"/>
              <a:pathLst>
                <a:path w="2631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1" y="1748"/>
                    <a:pt x="912" y="1748"/>
                  </a:cubicBezTo>
                  <a:lnTo>
                    <a:pt x="1785" y="1748"/>
                  </a:lnTo>
                  <a:cubicBezTo>
                    <a:pt x="2255" y="1738"/>
                    <a:pt x="2631" y="1344"/>
                    <a:pt x="2631" y="874"/>
                  </a:cubicBezTo>
                  <a:cubicBezTo>
                    <a:pt x="2631" y="405"/>
                    <a:pt x="2255" y="20"/>
                    <a:pt x="1785" y="1"/>
                  </a:cubicBezTo>
                  <a:lnTo>
                    <a:pt x="912" y="1"/>
                  </a:lnTo>
                  <a:cubicBezTo>
                    <a:pt x="901" y="0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991350" y="2540500"/>
              <a:ext cx="65775" cy="43950"/>
            </a:xfrm>
            <a:custGeom>
              <a:avLst/>
              <a:gdLst/>
              <a:ahLst/>
              <a:cxnLst/>
              <a:rect l="l" t="t" r="r" b="b"/>
              <a:pathLst>
                <a:path w="2631" h="1758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6" y="1758"/>
                    <a:pt x="879" y="1758"/>
                  </a:cubicBezTo>
                  <a:cubicBezTo>
                    <a:pt x="890" y="1758"/>
                    <a:pt x="901" y="1758"/>
                    <a:pt x="912" y="1757"/>
                  </a:cubicBezTo>
                  <a:lnTo>
                    <a:pt x="1785" y="1757"/>
                  </a:lnTo>
                  <a:cubicBezTo>
                    <a:pt x="2255" y="1738"/>
                    <a:pt x="2631" y="1353"/>
                    <a:pt x="2631" y="874"/>
                  </a:cubicBezTo>
                  <a:cubicBezTo>
                    <a:pt x="2631" y="405"/>
                    <a:pt x="2255" y="20"/>
                    <a:pt x="1785" y="1"/>
                  </a:cubicBezTo>
                  <a:lnTo>
                    <a:pt x="912" y="1"/>
                  </a:lnTo>
                  <a:cubicBezTo>
                    <a:pt x="901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2992075" y="2628100"/>
              <a:ext cx="65750" cy="43925"/>
            </a:xfrm>
            <a:custGeom>
              <a:avLst/>
              <a:gdLst/>
              <a:ahLst/>
              <a:cxnLst/>
              <a:rect l="l" t="t" r="r" b="b"/>
              <a:pathLst>
                <a:path w="2630" h="1757" extrusionOk="0">
                  <a:moveTo>
                    <a:pt x="883" y="0"/>
                  </a:moveTo>
                  <a:cubicBezTo>
                    <a:pt x="395" y="0"/>
                    <a:pt x="0" y="395"/>
                    <a:pt x="0" y="883"/>
                  </a:cubicBezTo>
                  <a:cubicBezTo>
                    <a:pt x="0" y="1362"/>
                    <a:pt x="395" y="1756"/>
                    <a:pt x="883" y="1756"/>
                  </a:cubicBezTo>
                  <a:lnTo>
                    <a:pt x="1756" y="1756"/>
                  </a:lnTo>
                  <a:cubicBezTo>
                    <a:pt x="2245" y="1756"/>
                    <a:pt x="2630" y="1362"/>
                    <a:pt x="2630" y="883"/>
                  </a:cubicBezTo>
                  <a:cubicBezTo>
                    <a:pt x="2630" y="395"/>
                    <a:pt x="2245" y="0"/>
                    <a:pt x="175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2991350" y="2715900"/>
              <a:ext cx="65775" cy="43725"/>
            </a:xfrm>
            <a:custGeom>
              <a:avLst/>
              <a:gdLst/>
              <a:ahLst/>
              <a:cxnLst/>
              <a:rect l="l" t="t" r="r" b="b"/>
              <a:pathLst>
                <a:path w="2631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1" y="1748"/>
                    <a:pt x="912" y="1748"/>
                  </a:cubicBezTo>
                  <a:lnTo>
                    <a:pt x="1785" y="1748"/>
                  </a:lnTo>
                  <a:cubicBezTo>
                    <a:pt x="2255" y="1729"/>
                    <a:pt x="2631" y="1344"/>
                    <a:pt x="2631" y="874"/>
                  </a:cubicBezTo>
                  <a:cubicBezTo>
                    <a:pt x="2631" y="405"/>
                    <a:pt x="2255" y="10"/>
                    <a:pt x="1785" y="1"/>
                  </a:cubicBezTo>
                  <a:lnTo>
                    <a:pt x="912" y="1"/>
                  </a:lnTo>
                  <a:cubicBezTo>
                    <a:pt x="901" y="0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2550" y="2474750"/>
              <a:ext cx="107575" cy="43950"/>
            </a:xfrm>
            <a:custGeom>
              <a:avLst/>
              <a:gdLst/>
              <a:ahLst/>
              <a:cxnLst/>
              <a:rect l="l" t="t" r="r" b="b"/>
              <a:pathLst>
                <a:path w="4303" h="1758" extrusionOk="0">
                  <a:moveTo>
                    <a:pt x="878" y="1"/>
                  </a:moveTo>
                  <a:cubicBezTo>
                    <a:pt x="395" y="1"/>
                    <a:pt x="1" y="388"/>
                    <a:pt x="1" y="875"/>
                  </a:cubicBezTo>
                  <a:cubicBezTo>
                    <a:pt x="1" y="1367"/>
                    <a:pt x="404" y="1758"/>
                    <a:pt x="894" y="1758"/>
                  </a:cubicBezTo>
                  <a:cubicBezTo>
                    <a:pt x="900" y="1758"/>
                    <a:pt x="906" y="1758"/>
                    <a:pt x="912" y="1758"/>
                  </a:cubicBezTo>
                  <a:lnTo>
                    <a:pt x="3457" y="1758"/>
                  </a:lnTo>
                  <a:cubicBezTo>
                    <a:pt x="3926" y="1739"/>
                    <a:pt x="4302" y="1344"/>
                    <a:pt x="4302" y="875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2093500" y="2387200"/>
              <a:ext cx="107325" cy="43925"/>
            </a:xfrm>
            <a:custGeom>
              <a:avLst/>
              <a:gdLst/>
              <a:ahLst/>
              <a:cxnLst/>
              <a:rect l="l" t="t" r="r" b="b"/>
              <a:pathLst>
                <a:path w="4293" h="1757" extrusionOk="0">
                  <a:moveTo>
                    <a:pt x="874" y="0"/>
                  </a:moveTo>
                  <a:cubicBezTo>
                    <a:pt x="395" y="0"/>
                    <a:pt x="0" y="395"/>
                    <a:pt x="0" y="874"/>
                  </a:cubicBezTo>
                  <a:cubicBezTo>
                    <a:pt x="0" y="1362"/>
                    <a:pt x="395" y="1747"/>
                    <a:pt x="874" y="1756"/>
                  </a:cubicBezTo>
                  <a:lnTo>
                    <a:pt x="3419" y="1756"/>
                  </a:lnTo>
                  <a:cubicBezTo>
                    <a:pt x="3898" y="1747"/>
                    <a:pt x="4292" y="1362"/>
                    <a:pt x="4292" y="874"/>
                  </a:cubicBezTo>
                  <a:cubicBezTo>
                    <a:pt x="4292" y="395"/>
                    <a:pt x="3898" y="0"/>
                    <a:pt x="3419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2092550" y="2299600"/>
              <a:ext cx="107575" cy="43725"/>
            </a:xfrm>
            <a:custGeom>
              <a:avLst/>
              <a:gdLst/>
              <a:ahLst/>
              <a:cxnLst/>
              <a:rect l="l" t="t" r="r" b="b"/>
              <a:pathLst>
                <a:path w="4303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0" y="1748"/>
                    <a:pt x="912" y="1748"/>
                  </a:cubicBezTo>
                  <a:lnTo>
                    <a:pt x="3457" y="1748"/>
                  </a:lnTo>
                  <a:cubicBezTo>
                    <a:pt x="3926" y="1729"/>
                    <a:pt x="4302" y="1344"/>
                    <a:pt x="4302" y="874"/>
                  </a:cubicBezTo>
                  <a:cubicBezTo>
                    <a:pt x="4302" y="405"/>
                    <a:pt x="3926" y="1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092550" y="2562325"/>
              <a:ext cx="107575" cy="43975"/>
            </a:xfrm>
            <a:custGeom>
              <a:avLst/>
              <a:gdLst/>
              <a:ahLst/>
              <a:cxnLst/>
              <a:rect l="l" t="t" r="r" b="b"/>
              <a:pathLst>
                <a:path w="4303" h="1759" extrusionOk="0">
                  <a:moveTo>
                    <a:pt x="878" y="1"/>
                  </a:moveTo>
                  <a:cubicBezTo>
                    <a:pt x="396" y="1"/>
                    <a:pt x="1" y="398"/>
                    <a:pt x="1" y="884"/>
                  </a:cubicBezTo>
                  <a:cubicBezTo>
                    <a:pt x="1" y="1371"/>
                    <a:pt x="395" y="1758"/>
                    <a:pt x="878" y="1758"/>
                  </a:cubicBezTo>
                  <a:cubicBezTo>
                    <a:pt x="889" y="1758"/>
                    <a:pt x="900" y="1758"/>
                    <a:pt x="912" y="1758"/>
                  </a:cubicBezTo>
                  <a:lnTo>
                    <a:pt x="3457" y="1758"/>
                  </a:lnTo>
                  <a:cubicBezTo>
                    <a:pt x="3926" y="1739"/>
                    <a:pt x="4302" y="1354"/>
                    <a:pt x="4302" y="884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2092550" y="2650150"/>
              <a:ext cx="107575" cy="43725"/>
            </a:xfrm>
            <a:custGeom>
              <a:avLst/>
              <a:gdLst/>
              <a:ahLst/>
              <a:cxnLst/>
              <a:rect l="l" t="t" r="r" b="b"/>
              <a:pathLst>
                <a:path w="4303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9"/>
                    <a:pt x="878" y="1749"/>
                  </a:cubicBezTo>
                  <a:cubicBezTo>
                    <a:pt x="889" y="1749"/>
                    <a:pt x="900" y="1748"/>
                    <a:pt x="912" y="1748"/>
                  </a:cubicBezTo>
                  <a:lnTo>
                    <a:pt x="3457" y="1748"/>
                  </a:lnTo>
                  <a:cubicBezTo>
                    <a:pt x="3926" y="1729"/>
                    <a:pt x="4302" y="1344"/>
                    <a:pt x="4302" y="874"/>
                  </a:cubicBezTo>
                  <a:cubicBezTo>
                    <a:pt x="4302" y="405"/>
                    <a:pt x="3926" y="1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2092550" y="2737725"/>
              <a:ext cx="107575" cy="43950"/>
            </a:xfrm>
            <a:custGeom>
              <a:avLst/>
              <a:gdLst/>
              <a:ahLst/>
              <a:cxnLst/>
              <a:rect l="l" t="t" r="r" b="b"/>
              <a:pathLst>
                <a:path w="4303" h="1758" extrusionOk="0">
                  <a:moveTo>
                    <a:pt x="878" y="1"/>
                  </a:moveTo>
                  <a:cubicBezTo>
                    <a:pt x="395" y="1"/>
                    <a:pt x="1" y="388"/>
                    <a:pt x="1" y="875"/>
                  </a:cubicBezTo>
                  <a:cubicBezTo>
                    <a:pt x="1" y="1367"/>
                    <a:pt x="404" y="1758"/>
                    <a:pt x="894" y="1758"/>
                  </a:cubicBezTo>
                  <a:cubicBezTo>
                    <a:pt x="900" y="1758"/>
                    <a:pt x="906" y="1758"/>
                    <a:pt x="912" y="1757"/>
                  </a:cubicBezTo>
                  <a:lnTo>
                    <a:pt x="3457" y="1757"/>
                  </a:lnTo>
                  <a:cubicBezTo>
                    <a:pt x="3926" y="1739"/>
                    <a:pt x="4302" y="1344"/>
                    <a:pt x="4302" y="875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3101725" y="2453100"/>
              <a:ext cx="45325" cy="43525"/>
            </a:xfrm>
            <a:custGeom>
              <a:avLst/>
              <a:gdLst/>
              <a:ahLst/>
              <a:cxnLst/>
              <a:rect l="l" t="t" r="r" b="b"/>
              <a:pathLst>
                <a:path w="1813" h="1741" extrusionOk="0">
                  <a:moveTo>
                    <a:pt x="875" y="1"/>
                  </a:moveTo>
                  <a:cubicBezTo>
                    <a:pt x="651" y="1"/>
                    <a:pt x="428" y="83"/>
                    <a:pt x="254" y="247"/>
                  </a:cubicBezTo>
                  <a:cubicBezTo>
                    <a:pt x="169" y="332"/>
                    <a:pt x="113" y="426"/>
                    <a:pt x="66" y="539"/>
                  </a:cubicBezTo>
                  <a:cubicBezTo>
                    <a:pt x="28" y="642"/>
                    <a:pt x="0" y="755"/>
                    <a:pt x="0" y="867"/>
                  </a:cubicBezTo>
                  <a:cubicBezTo>
                    <a:pt x="0" y="1102"/>
                    <a:pt x="94" y="1327"/>
                    <a:pt x="254" y="1487"/>
                  </a:cubicBezTo>
                  <a:cubicBezTo>
                    <a:pt x="338" y="1572"/>
                    <a:pt x="432" y="1628"/>
                    <a:pt x="545" y="1675"/>
                  </a:cubicBezTo>
                  <a:cubicBezTo>
                    <a:pt x="648" y="1722"/>
                    <a:pt x="761" y="1741"/>
                    <a:pt x="874" y="1741"/>
                  </a:cubicBezTo>
                  <a:cubicBezTo>
                    <a:pt x="1108" y="1741"/>
                    <a:pt x="1334" y="1647"/>
                    <a:pt x="1503" y="1487"/>
                  </a:cubicBezTo>
                  <a:cubicBezTo>
                    <a:pt x="1578" y="1403"/>
                    <a:pt x="1634" y="1309"/>
                    <a:pt x="1681" y="1205"/>
                  </a:cubicBezTo>
                  <a:cubicBezTo>
                    <a:pt x="1813" y="877"/>
                    <a:pt x="1738" y="501"/>
                    <a:pt x="1503" y="247"/>
                  </a:cubicBezTo>
                  <a:cubicBezTo>
                    <a:pt x="1324" y="83"/>
                    <a:pt x="1099" y="1"/>
                    <a:pt x="8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3101725" y="2540450"/>
              <a:ext cx="43925" cy="44000"/>
            </a:xfrm>
            <a:custGeom>
              <a:avLst/>
              <a:gdLst/>
              <a:ahLst/>
              <a:cxnLst/>
              <a:rect l="l" t="t" r="r" b="b"/>
              <a:pathLst>
                <a:path w="1757" h="1760" extrusionOk="0">
                  <a:moveTo>
                    <a:pt x="863" y="1"/>
                  </a:moveTo>
                  <a:cubicBezTo>
                    <a:pt x="516" y="1"/>
                    <a:pt x="193" y="213"/>
                    <a:pt x="66" y="548"/>
                  </a:cubicBezTo>
                  <a:cubicBezTo>
                    <a:pt x="28" y="651"/>
                    <a:pt x="0" y="764"/>
                    <a:pt x="0" y="876"/>
                  </a:cubicBezTo>
                  <a:cubicBezTo>
                    <a:pt x="0" y="942"/>
                    <a:pt x="10" y="999"/>
                    <a:pt x="19" y="1055"/>
                  </a:cubicBezTo>
                  <a:cubicBezTo>
                    <a:pt x="28" y="1111"/>
                    <a:pt x="47" y="1168"/>
                    <a:pt x="66" y="1215"/>
                  </a:cubicBezTo>
                  <a:cubicBezTo>
                    <a:pt x="85" y="1271"/>
                    <a:pt x="113" y="1318"/>
                    <a:pt x="150" y="1374"/>
                  </a:cubicBezTo>
                  <a:lnTo>
                    <a:pt x="254" y="1506"/>
                  </a:lnTo>
                  <a:cubicBezTo>
                    <a:pt x="423" y="1665"/>
                    <a:pt x="648" y="1750"/>
                    <a:pt x="874" y="1759"/>
                  </a:cubicBezTo>
                  <a:cubicBezTo>
                    <a:pt x="930" y="1759"/>
                    <a:pt x="996" y="1750"/>
                    <a:pt x="1052" y="1740"/>
                  </a:cubicBezTo>
                  <a:cubicBezTo>
                    <a:pt x="1108" y="1731"/>
                    <a:pt x="1155" y="1712"/>
                    <a:pt x="1212" y="1684"/>
                  </a:cubicBezTo>
                  <a:cubicBezTo>
                    <a:pt x="1268" y="1665"/>
                    <a:pt x="1315" y="1637"/>
                    <a:pt x="1371" y="1609"/>
                  </a:cubicBezTo>
                  <a:lnTo>
                    <a:pt x="1503" y="1506"/>
                  </a:lnTo>
                  <a:lnTo>
                    <a:pt x="1606" y="1374"/>
                  </a:lnTo>
                  <a:cubicBezTo>
                    <a:pt x="1634" y="1318"/>
                    <a:pt x="1663" y="1271"/>
                    <a:pt x="1681" y="1215"/>
                  </a:cubicBezTo>
                  <a:cubicBezTo>
                    <a:pt x="1710" y="1168"/>
                    <a:pt x="1728" y="1111"/>
                    <a:pt x="1738" y="1055"/>
                  </a:cubicBezTo>
                  <a:cubicBezTo>
                    <a:pt x="1747" y="999"/>
                    <a:pt x="1747" y="942"/>
                    <a:pt x="1756" y="876"/>
                  </a:cubicBezTo>
                  <a:cubicBezTo>
                    <a:pt x="1747" y="651"/>
                    <a:pt x="1663" y="426"/>
                    <a:pt x="1503" y="257"/>
                  </a:cubicBezTo>
                  <a:cubicBezTo>
                    <a:pt x="1456" y="219"/>
                    <a:pt x="1409" y="181"/>
                    <a:pt x="1371" y="153"/>
                  </a:cubicBezTo>
                  <a:cubicBezTo>
                    <a:pt x="1315" y="116"/>
                    <a:pt x="1268" y="97"/>
                    <a:pt x="1212" y="78"/>
                  </a:cubicBezTo>
                  <a:cubicBezTo>
                    <a:pt x="1155" y="50"/>
                    <a:pt x="1108" y="31"/>
                    <a:pt x="1052" y="22"/>
                  </a:cubicBezTo>
                  <a:cubicBezTo>
                    <a:pt x="989" y="7"/>
                    <a:pt x="926" y="1"/>
                    <a:pt x="8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3094200" y="2628125"/>
              <a:ext cx="58900" cy="43900"/>
            </a:xfrm>
            <a:custGeom>
              <a:avLst/>
              <a:gdLst/>
              <a:ahLst/>
              <a:cxnLst/>
              <a:rect l="l" t="t" r="r" b="b"/>
              <a:pathLst>
                <a:path w="2356" h="1756" extrusionOk="0">
                  <a:moveTo>
                    <a:pt x="1176" y="1"/>
                  </a:moveTo>
                  <a:cubicBezTo>
                    <a:pt x="944" y="1"/>
                    <a:pt x="720" y="88"/>
                    <a:pt x="555" y="253"/>
                  </a:cubicBezTo>
                  <a:cubicBezTo>
                    <a:pt x="1" y="807"/>
                    <a:pt x="395" y="1755"/>
                    <a:pt x="1175" y="1755"/>
                  </a:cubicBezTo>
                  <a:cubicBezTo>
                    <a:pt x="1178" y="1755"/>
                    <a:pt x="1182" y="1756"/>
                    <a:pt x="1186" y="1756"/>
                  </a:cubicBezTo>
                  <a:cubicBezTo>
                    <a:pt x="1967" y="1756"/>
                    <a:pt x="2355" y="804"/>
                    <a:pt x="1804" y="262"/>
                  </a:cubicBezTo>
                  <a:cubicBezTo>
                    <a:pt x="1757" y="225"/>
                    <a:pt x="1710" y="187"/>
                    <a:pt x="1672" y="149"/>
                  </a:cubicBezTo>
                  <a:cubicBezTo>
                    <a:pt x="1616" y="121"/>
                    <a:pt x="1569" y="93"/>
                    <a:pt x="1513" y="74"/>
                  </a:cubicBezTo>
                  <a:cubicBezTo>
                    <a:pt x="1456" y="46"/>
                    <a:pt x="1409" y="27"/>
                    <a:pt x="1353" y="18"/>
                  </a:cubicBezTo>
                  <a:cubicBezTo>
                    <a:pt x="1294" y="7"/>
                    <a:pt x="1235" y="1"/>
                    <a:pt x="11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3093725" y="2716050"/>
              <a:ext cx="60025" cy="43550"/>
            </a:xfrm>
            <a:custGeom>
              <a:avLst/>
              <a:gdLst/>
              <a:ahLst/>
              <a:cxnLst/>
              <a:rect l="l" t="t" r="r" b="b"/>
              <a:pathLst>
                <a:path w="2401" h="1742" extrusionOk="0">
                  <a:moveTo>
                    <a:pt x="1214" y="1"/>
                  </a:moveTo>
                  <a:cubicBezTo>
                    <a:pt x="1105" y="1"/>
                    <a:pt x="991" y="22"/>
                    <a:pt x="874" y="70"/>
                  </a:cubicBezTo>
                  <a:cubicBezTo>
                    <a:pt x="1" y="436"/>
                    <a:pt x="245" y="1732"/>
                    <a:pt x="1194" y="1742"/>
                  </a:cubicBezTo>
                  <a:cubicBezTo>
                    <a:pt x="1428" y="1742"/>
                    <a:pt x="1654" y="1648"/>
                    <a:pt x="1823" y="1488"/>
                  </a:cubicBezTo>
                  <a:cubicBezTo>
                    <a:pt x="2401" y="910"/>
                    <a:pt x="1921" y="1"/>
                    <a:pt x="121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2237200" y="2299600"/>
              <a:ext cx="51200" cy="43850"/>
            </a:xfrm>
            <a:custGeom>
              <a:avLst/>
              <a:gdLst/>
              <a:ahLst/>
              <a:cxnLst/>
              <a:rect l="l" t="t" r="r" b="b"/>
              <a:pathLst>
                <a:path w="2048" h="1754" extrusionOk="0">
                  <a:moveTo>
                    <a:pt x="1191" y="1"/>
                  </a:moveTo>
                  <a:cubicBezTo>
                    <a:pt x="1185" y="1"/>
                    <a:pt x="1180" y="1"/>
                    <a:pt x="1174" y="1"/>
                  </a:cubicBezTo>
                  <a:cubicBezTo>
                    <a:pt x="395" y="1"/>
                    <a:pt x="0" y="940"/>
                    <a:pt x="554" y="1494"/>
                  </a:cubicBezTo>
                  <a:cubicBezTo>
                    <a:pt x="733" y="1673"/>
                    <a:pt x="952" y="1753"/>
                    <a:pt x="1167" y="1753"/>
                  </a:cubicBezTo>
                  <a:cubicBezTo>
                    <a:pt x="1617" y="1753"/>
                    <a:pt x="2047" y="1402"/>
                    <a:pt x="2047" y="874"/>
                  </a:cubicBezTo>
                  <a:cubicBezTo>
                    <a:pt x="2047" y="392"/>
                    <a:pt x="1671" y="1"/>
                    <a:pt x="119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2743650" y="1992725"/>
              <a:ext cx="51450" cy="43900"/>
            </a:xfrm>
            <a:custGeom>
              <a:avLst/>
              <a:gdLst/>
              <a:ahLst/>
              <a:cxnLst/>
              <a:rect l="l" t="t" r="r" b="b"/>
              <a:pathLst>
                <a:path w="2058" h="1756" extrusionOk="0">
                  <a:moveTo>
                    <a:pt x="1174" y="1"/>
                  </a:moveTo>
                  <a:cubicBezTo>
                    <a:pt x="395" y="1"/>
                    <a:pt x="0" y="949"/>
                    <a:pt x="555" y="1494"/>
                  </a:cubicBezTo>
                  <a:cubicBezTo>
                    <a:pt x="735" y="1674"/>
                    <a:pt x="957" y="1755"/>
                    <a:pt x="1174" y="1755"/>
                  </a:cubicBezTo>
                  <a:cubicBezTo>
                    <a:pt x="1625" y="1755"/>
                    <a:pt x="2057" y="1407"/>
                    <a:pt x="2057" y="874"/>
                  </a:cubicBezTo>
                  <a:cubicBezTo>
                    <a:pt x="2048" y="395"/>
                    <a:pt x="1663" y="1"/>
                    <a:pt x="11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2237200" y="2387200"/>
              <a:ext cx="51200" cy="43825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74" y="0"/>
                  </a:moveTo>
                  <a:cubicBezTo>
                    <a:pt x="395" y="0"/>
                    <a:pt x="0" y="939"/>
                    <a:pt x="554" y="1493"/>
                  </a:cubicBezTo>
                  <a:cubicBezTo>
                    <a:pt x="733" y="1672"/>
                    <a:pt x="952" y="1752"/>
                    <a:pt x="1167" y="1752"/>
                  </a:cubicBezTo>
                  <a:cubicBezTo>
                    <a:pt x="1617" y="1752"/>
                    <a:pt x="2047" y="1401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2237200" y="2474775"/>
              <a:ext cx="51200" cy="43950"/>
            </a:xfrm>
            <a:custGeom>
              <a:avLst/>
              <a:gdLst/>
              <a:ahLst/>
              <a:cxnLst/>
              <a:rect l="l" t="t" r="r" b="b"/>
              <a:pathLst>
                <a:path w="2048" h="1758" extrusionOk="0">
                  <a:moveTo>
                    <a:pt x="1174" y="0"/>
                  </a:moveTo>
                  <a:cubicBezTo>
                    <a:pt x="395" y="0"/>
                    <a:pt x="0" y="949"/>
                    <a:pt x="554" y="1503"/>
                  </a:cubicBezTo>
                  <a:cubicBezTo>
                    <a:pt x="733" y="1679"/>
                    <a:pt x="951" y="1758"/>
                    <a:pt x="1166" y="1758"/>
                  </a:cubicBezTo>
                  <a:cubicBezTo>
                    <a:pt x="1616" y="1758"/>
                    <a:pt x="2047" y="1408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237200" y="2562350"/>
              <a:ext cx="51200" cy="44075"/>
            </a:xfrm>
            <a:custGeom>
              <a:avLst/>
              <a:gdLst/>
              <a:ahLst/>
              <a:cxnLst/>
              <a:rect l="l" t="t" r="r" b="b"/>
              <a:pathLst>
                <a:path w="2048" h="1763" extrusionOk="0">
                  <a:moveTo>
                    <a:pt x="1174" y="0"/>
                  </a:moveTo>
                  <a:cubicBezTo>
                    <a:pt x="395" y="0"/>
                    <a:pt x="0" y="949"/>
                    <a:pt x="554" y="1503"/>
                  </a:cubicBezTo>
                  <a:cubicBezTo>
                    <a:pt x="733" y="1682"/>
                    <a:pt x="952" y="1762"/>
                    <a:pt x="1167" y="1762"/>
                  </a:cubicBezTo>
                  <a:cubicBezTo>
                    <a:pt x="1617" y="1762"/>
                    <a:pt x="2047" y="1411"/>
                    <a:pt x="2047" y="883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237200" y="2650150"/>
              <a:ext cx="51200" cy="43850"/>
            </a:xfrm>
            <a:custGeom>
              <a:avLst/>
              <a:gdLst/>
              <a:ahLst/>
              <a:cxnLst/>
              <a:rect l="l" t="t" r="r" b="b"/>
              <a:pathLst>
                <a:path w="2048" h="1754" extrusionOk="0">
                  <a:moveTo>
                    <a:pt x="1174" y="1"/>
                  </a:moveTo>
                  <a:cubicBezTo>
                    <a:pt x="395" y="1"/>
                    <a:pt x="0" y="940"/>
                    <a:pt x="554" y="1494"/>
                  </a:cubicBezTo>
                  <a:cubicBezTo>
                    <a:pt x="733" y="1673"/>
                    <a:pt x="952" y="1753"/>
                    <a:pt x="1167" y="1753"/>
                  </a:cubicBezTo>
                  <a:cubicBezTo>
                    <a:pt x="1617" y="1753"/>
                    <a:pt x="2047" y="1402"/>
                    <a:pt x="2047" y="874"/>
                  </a:cubicBezTo>
                  <a:cubicBezTo>
                    <a:pt x="2047" y="386"/>
                    <a:pt x="1662" y="1"/>
                    <a:pt x="11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237200" y="2737750"/>
              <a:ext cx="51200" cy="43825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74" y="0"/>
                  </a:moveTo>
                  <a:cubicBezTo>
                    <a:pt x="395" y="0"/>
                    <a:pt x="0" y="939"/>
                    <a:pt x="554" y="1493"/>
                  </a:cubicBezTo>
                  <a:cubicBezTo>
                    <a:pt x="733" y="1672"/>
                    <a:pt x="952" y="1752"/>
                    <a:pt x="1167" y="1752"/>
                  </a:cubicBezTo>
                  <a:cubicBezTo>
                    <a:pt x="1617" y="1752"/>
                    <a:pt x="2047" y="1401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2926550" y="2310650"/>
              <a:ext cx="284850" cy="87600"/>
            </a:xfrm>
            <a:custGeom>
              <a:avLst/>
              <a:gdLst/>
              <a:ahLst/>
              <a:cxnLst/>
              <a:rect l="l" t="t" r="r" b="b"/>
              <a:pathLst>
                <a:path w="11394" h="3504" extrusionOk="0">
                  <a:moveTo>
                    <a:pt x="3927" y="0"/>
                  </a:moveTo>
                  <a:cubicBezTo>
                    <a:pt x="3495" y="0"/>
                    <a:pt x="3081" y="179"/>
                    <a:pt x="2781" y="498"/>
                  </a:cubicBezTo>
                  <a:lnTo>
                    <a:pt x="405" y="3062"/>
                  </a:lnTo>
                  <a:lnTo>
                    <a:pt x="1" y="3504"/>
                  </a:lnTo>
                  <a:lnTo>
                    <a:pt x="11393" y="3504"/>
                  </a:lnTo>
                  <a:lnTo>
                    <a:pt x="10989" y="3062"/>
                  </a:lnTo>
                  <a:lnTo>
                    <a:pt x="8613" y="517"/>
                  </a:lnTo>
                  <a:cubicBezTo>
                    <a:pt x="8322" y="188"/>
                    <a:pt x="7899" y="0"/>
                    <a:pt x="7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22"/>
          <p:cNvSpPr txBox="1"/>
          <p:nvPr/>
        </p:nvSpPr>
        <p:spPr>
          <a:xfrm>
            <a:off x="931617" y="1648624"/>
            <a:ext cx="162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PARSING DATA</a:t>
            </a:r>
            <a:endParaRPr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9" name="Google Shape;649;p22"/>
          <p:cNvSpPr txBox="1"/>
          <p:nvPr/>
        </p:nvSpPr>
        <p:spPr>
          <a:xfrm>
            <a:off x="791375" y="1985825"/>
            <a:ext cx="19071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Parsed out data from columns with contained several pieces of data. 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/>
        </p:nvSpPr>
        <p:spPr>
          <a:xfrm>
            <a:off x="2318450" y="655800"/>
            <a:ext cx="4426800" cy="430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5" name="Google Shape;655;p23"/>
          <p:cNvSpPr txBox="1">
            <a:spLocks noGrp="1"/>
          </p:cNvSpPr>
          <p:nvPr>
            <p:ph type="ctrTitle" idx="4294967295"/>
          </p:nvPr>
        </p:nvSpPr>
        <p:spPr>
          <a:xfrm>
            <a:off x="109950" y="115050"/>
            <a:ext cx="8829000" cy="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Average Price</a:t>
            </a:r>
            <a:r>
              <a:rPr lang="en"/>
              <a:t> by Property Type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56" name="Google Shape;6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848" y="783467"/>
            <a:ext cx="4154714" cy="403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7D9EA2"/>
      </a:dk2>
      <a:lt2>
        <a:srgbClr val="97D3DA"/>
      </a:lt2>
      <a:accent1>
        <a:srgbClr val="90B2B6"/>
      </a:accent1>
      <a:accent2>
        <a:srgbClr val="A2C4C8"/>
      </a:accent2>
      <a:accent3>
        <a:srgbClr val="BAD6D9"/>
      </a:accent3>
      <a:accent4>
        <a:srgbClr val="F26835"/>
      </a:accent4>
      <a:accent5>
        <a:srgbClr val="D99B77"/>
      </a:accent5>
      <a:accent6>
        <a:srgbClr val="67898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334</Words>
  <Application>Microsoft Office PowerPoint</Application>
  <PresentationFormat>On-screen Show (16:9)</PresentationFormat>
  <Paragraphs>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EB Garamond</vt:lpstr>
      <vt:lpstr>Oswald</vt:lpstr>
      <vt:lpstr>Arial</vt:lpstr>
      <vt:lpstr>Montserrat Black</vt:lpstr>
      <vt:lpstr>Montserrat ExtraBold</vt:lpstr>
      <vt:lpstr>Squada One</vt:lpstr>
      <vt:lpstr>Montserrat</vt:lpstr>
      <vt:lpstr>Montserrat Light</vt:lpstr>
      <vt:lpstr>Fira Sans Extra Condensed Medium</vt:lpstr>
      <vt:lpstr>Real Estate Marketing Plan </vt:lpstr>
      <vt:lpstr> LOS ANGELES REAL ESTATE</vt:lpstr>
      <vt:lpstr>QUESTION</vt:lpstr>
      <vt:lpstr>DATA SOURCES</vt:lpstr>
      <vt:lpstr>REGULAR PROPERTIES</vt:lpstr>
      <vt:lpstr>ASSUMPTIONS &amp; LIMITATIONS</vt:lpstr>
      <vt:lpstr>NEIGHBORHOODS</vt:lpstr>
      <vt:lpstr>DATA CLEANING I</vt:lpstr>
      <vt:lpstr>DATA CLEANING II</vt:lpstr>
      <vt:lpstr>Average Price by Property Type</vt:lpstr>
      <vt:lpstr>Highest Rental Price - Pacific Palisades  </vt:lpstr>
      <vt:lpstr>Property Price Distributions</vt:lpstr>
      <vt:lpstr>Rental Options Boxplots</vt:lpstr>
      <vt:lpstr>Airbnb Outliers by Neighborhood</vt:lpstr>
      <vt:lpstr>Airbnb Heat Map by Price</vt:lpstr>
      <vt:lpstr>Regular Property Heat Map by Price</vt:lpstr>
      <vt:lpstr>Neighborhood Populations</vt:lpstr>
      <vt:lpstr>Most Expensive Airbnbs</vt:lpstr>
      <vt:lpstr>Most Expensive Airbnbs</vt:lpstr>
      <vt:lpstr>Most Expensive Airbnbs</vt:lpstr>
      <vt:lpstr>IMPLICATIONS &amp; FINDINGS</vt:lpstr>
      <vt:lpstr>Extensions to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ANGELES REAL ESTATE</dc:title>
  <dc:creator>Katherine Matovic</dc:creator>
  <cp:lastModifiedBy>Katherine Matovic</cp:lastModifiedBy>
  <cp:revision>2</cp:revision>
  <dcterms:modified xsi:type="dcterms:W3CDTF">2021-02-14T17:04:36Z</dcterms:modified>
</cp:coreProperties>
</file>